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72" r:id="rId14"/>
    <p:sldId id="269" r:id="rId15"/>
    <p:sldId id="270" r:id="rId16"/>
    <p:sldId id="268" r:id="rId17"/>
    <p:sldId id="275" r:id="rId18"/>
    <p:sldId id="27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74" r:id="rId29"/>
    <p:sldId id="286" r:id="rId30"/>
    <p:sldId id="285" r:id="rId31"/>
    <p:sldId id="287" r:id="rId32"/>
    <p:sldId id="296" r:id="rId33"/>
    <p:sldId id="295" r:id="rId34"/>
    <p:sldId id="289" r:id="rId35"/>
    <p:sldId id="290" r:id="rId36"/>
    <p:sldId id="291" r:id="rId37"/>
    <p:sldId id="297" r:id="rId38"/>
    <p:sldId id="288" r:id="rId39"/>
    <p:sldId id="298" r:id="rId40"/>
    <p:sldId id="300" r:id="rId41"/>
    <p:sldId id="299" r:id="rId4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5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4" autoAdjust="0"/>
    <p:restoredTop sz="89697" autoAdjust="0"/>
  </p:normalViewPr>
  <p:slideViewPr>
    <p:cSldViewPr snapToGrid="0">
      <p:cViewPr>
        <p:scale>
          <a:sx n="60" d="100"/>
          <a:sy n="60" d="100"/>
        </p:scale>
        <p:origin x="158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C98F1D-0996-42B7-A5C1-F3B9D617B079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D35EFA0-FD76-4194-BCCA-7D352FB83967}">
      <dgm:prSet phldrT="[Texto]" custT="1"/>
      <dgm:spPr/>
      <dgm:t>
        <a:bodyPr/>
        <a:lstStyle/>
        <a:p>
          <a:r>
            <a:rPr lang="ca-ES" sz="11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Conèixer</a:t>
          </a:r>
        </a:p>
      </dgm:t>
    </dgm:pt>
    <dgm:pt modelId="{E78CEF19-8882-42FA-94D4-09E94CFFD1DB}" type="parTrans" cxnId="{58BBDF55-3642-405B-9D99-F95B4B7E771C}">
      <dgm:prSet/>
      <dgm:spPr/>
      <dgm:t>
        <a:bodyPr/>
        <a:lstStyle/>
        <a:p>
          <a:endParaRPr lang="ca-ES" sz="1400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073B56-8DED-420C-96FE-16925FEAE38F}" type="sibTrans" cxnId="{58BBDF55-3642-405B-9D99-F95B4B7E771C}">
      <dgm:prSet/>
      <dgm:spPr/>
      <dgm:t>
        <a:bodyPr/>
        <a:lstStyle/>
        <a:p>
          <a:endParaRPr lang="ca-ES" sz="1400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03D2E4-9362-49FD-8BFC-9E8E877A144F}">
      <dgm:prSet phldrT="[Texto]" custT="1"/>
      <dgm:spPr/>
      <dgm:t>
        <a:bodyPr/>
        <a:lstStyle/>
        <a:p>
          <a:r>
            <a:rPr lang="ca-ES" sz="11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Analitzar</a:t>
          </a:r>
        </a:p>
      </dgm:t>
    </dgm:pt>
    <dgm:pt modelId="{3AF41F79-698D-4B03-959F-8B3FF375C2ED}" type="parTrans" cxnId="{F1B82709-1504-4234-A216-DF2E8A63C698}">
      <dgm:prSet/>
      <dgm:spPr/>
      <dgm:t>
        <a:bodyPr/>
        <a:lstStyle/>
        <a:p>
          <a:endParaRPr lang="ca-ES" sz="1400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436EDE-7145-442D-8FB6-CE9FA8E7314F}" type="sibTrans" cxnId="{F1B82709-1504-4234-A216-DF2E8A63C698}">
      <dgm:prSet/>
      <dgm:spPr/>
      <dgm:t>
        <a:bodyPr/>
        <a:lstStyle/>
        <a:p>
          <a:endParaRPr lang="ca-ES" sz="1400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DAD505-7AB7-4AD1-B521-7A3F61E03B42}">
      <dgm:prSet phldrT="[Texto]" custT="1"/>
      <dgm:spPr/>
      <dgm:t>
        <a:bodyPr/>
        <a:lstStyle/>
        <a:p>
          <a:r>
            <a:rPr lang="ca-ES" sz="11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Cultura Territorial</a:t>
          </a:r>
        </a:p>
      </dgm:t>
    </dgm:pt>
    <dgm:pt modelId="{7F351280-8D39-40C7-9C27-86065A21270B}" type="parTrans" cxnId="{75033FDC-0DCE-487B-9607-E784FC6F38EC}">
      <dgm:prSet/>
      <dgm:spPr/>
      <dgm:t>
        <a:bodyPr/>
        <a:lstStyle/>
        <a:p>
          <a:endParaRPr lang="ca-ES" sz="1400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A6CDBB-C65A-40E3-9D95-59F6299596CF}" type="sibTrans" cxnId="{75033FDC-0DCE-487B-9607-E784FC6F38EC}">
      <dgm:prSet/>
      <dgm:spPr/>
      <dgm:t>
        <a:bodyPr/>
        <a:lstStyle/>
        <a:p>
          <a:endParaRPr lang="ca-ES" sz="1400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DB90B9-74A8-4511-9DA9-AC0A598E096A}">
      <dgm:prSet phldrT="[Texto]" custT="1"/>
      <dgm:spPr/>
      <dgm:t>
        <a:bodyPr/>
        <a:lstStyle/>
        <a:p>
          <a:r>
            <a:rPr lang="ca-ES" sz="11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Millorar</a:t>
          </a:r>
        </a:p>
      </dgm:t>
    </dgm:pt>
    <dgm:pt modelId="{BCB21414-01E6-48E0-87D5-8DBF2C7156D2}" type="parTrans" cxnId="{F6FD59F8-C33B-4AE5-AF99-0E6B6944FF27}">
      <dgm:prSet/>
      <dgm:spPr/>
      <dgm:t>
        <a:bodyPr/>
        <a:lstStyle/>
        <a:p>
          <a:endParaRPr lang="ca-ES" sz="1400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8DA40B-E4AF-42CB-8DF7-E9FE8DF82A69}" type="sibTrans" cxnId="{F6FD59F8-C33B-4AE5-AF99-0E6B6944FF27}">
      <dgm:prSet/>
      <dgm:spPr/>
      <dgm:t>
        <a:bodyPr/>
        <a:lstStyle/>
        <a:p>
          <a:endParaRPr lang="ca-ES" sz="1400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98B67F-7C66-43D3-B30B-D7DFFEBA62AB}">
      <dgm:prSet phldrT="[Texto]" custT="1"/>
      <dgm:spPr/>
      <dgm:t>
        <a:bodyPr/>
        <a:lstStyle/>
        <a:p>
          <a:r>
            <a:rPr lang="ca-ES" sz="11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Diagnosticar</a:t>
          </a:r>
        </a:p>
      </dgm:t>
    </dgm:pt>
    <dgm:pt modelId="{03B99ADA-4124-4955-9629-ACD082E2809C}" type="parTrans" cxnId="{EC9F79FA-93B2-4987-BE0C-2805F97238A9}">
      <dgm:prSet/>
      <dgm:spPr/>
      <dgm:t>
        <a:bodyPr/>
        <a:lstStyle/>
        <a:p>
          <a:endParaRPr lang="ca-ES" sz="1400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08D219-2919-4BB8-82FF-E0F136E6CC18}" type="sibTrans" cxnId="{EC9F79FA-93B2-4987-BE0C-2805F97238A9}">
      <dgm:prSet/>
      <dgm:spPr/>
      <dgm:t>
        <a:bodyPr/>
        <a:lstStyle/>
        <a:p>
          <a:endParaRPr lang="ca-ES" sz="1400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62D6A1-6DAE-4E37-8D24-324B3393905A}" type="pres">
      <dgm:prSet presAssocID="{45C98F1D-0996-42B7-A5C1-F3B9D617B07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ECFED7AB-760A-4FB7-9B44-BAE066BE7E53}" type="pres">
      <dgm:prSet presAssocID="{0D35EFA0-FD76-4194-BCCA-7D352FB83967}" presName="Accent1" presStyleCnt="0"/>
      <dgm:spPr/>
    </dgm:pt>
    <dgm:pt modelId="{1C3771F4-4BF6-4161-A310-811D01C18005}" type="pres">
      <dgm:prSet presAssocID="{0D35EFA0-FD76-4194-BCCA-7D352FB83967}" presName="Accent" presStyleLbl="node1" presStyleIdx="0" presStyleCnt="5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endParaRPr lang="es-ES"/>
        </a:p>
      </dgm:t>
    </dgm:pt>
    <dgm:pt modelId="{9204FC91-989F-4D8E-81A1-8C6F25E04BCF}" type="pres">
      <dgm:prSet presAssocID="{0D35EFA0-FD76-4194-BCCA-7D352FB83967}" presName="Parent1" presStyleLbl="revTx" presStyleIdx="0" presStyleCnt="5" custScaleX="1212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AE6E20-981C-4116-8F7E-50B4E310069A}" type="pres">
      <dgm:prSet presAssocID="{7C03D2E4-9362-49FD-8BFC-9E8E877A144F}" presName="Accent2" presStyleCnt="0"/>
      <dgm:spPr/>
    </dgm:pt>
    <dgm:pt modelId="{804906EC-FF9B-45D4-9391-C1F35ADBE460}" type="pres">
      <dgm:prSet presAssocID="{7C03D2E4-9362-49FD-8BFC-9E8E877A144F}" presName="Accent" presStyleLbl="node1" presStyleIdx="1" presStyleCnt="5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endParaRPr lang="es-ES"/>
        </a:p>
      </dgm:t>
    </dgm:pt>
    <dgm:pt modelId="{203132B6-3568-4A01-9A3E-51D1F22DBC83}" type="pres">
      <dgm:prSet presAssocID="{7C03D2E4-9362-49FD-8BFC-9E8E877A144F}" presName="Parent2" presStyleLbl="revTx" presStyleIdx="1" presStyleCnt="5" custScaleX="1135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C85AE0-AE47-452F-A8DC-578FD24C6335}" type="pres">
      <dgm:prSet presAssocID="{A298B67F-7C66-43D3-B30B-D7DFFEBA62AB}" presName="Accent3" presStyleCnt="0"/>
      <dgm:spPr/>
    </dgm:pt>
    <dgm:pt modelId="{B9AE2909-D859-48AA-A4E5-D229815F5756}" type="pres">
      <dgm:prSet presAssocID="{A298B67F-7C66-43D3-B30B-D7DFFEBA62AB}" presName="Accent" presStyleLbl="node1" presStyleIdx="2" presStyleCnt="5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endParaRPr lang="es-ES"/>
        </a:p>
      </dgm:t>
    </dgm:pt>
    <dgm:pt modelId="{6B6EAB86-55C9-4B34-80DF-B85E32B16638}" type="pres">
      <dgm:prSet presAssocID="{A298B67F-7C66-43D3-B30B-D7DFFEBA62AB}" presName="Parent3" presStyleLbl="revTx" presStyleIdx="2" presStyleCnt="5" custScaleX="150899" custLinFactNeighborX="-15459" custLinFactNeighborY="113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C7338E-7346-4F00-9A21-A946B1CF4D06}" type="pres">
      <dgm:prSet presAssocID="{73DB90B9-74A8-4511-9DA9-AC0A598E096A}" presName="Accent4" presStyleCnt="0"/>
      <dgm:spPr/>
    </dgm:pt>
    <dgm:pt modelId="{EB37E53F-93B3-4CA5-B77D-348E720EFC7D}" type="pres">
      <dgm:prSet presAssocID="{73DB90B9-74A8-4511-9DA9-AC0A598E096A}" presName="Accent" presStyleLbl="node1" presStyleIdx="3" presStyleCnt="5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endParaRPr lang="es-ES"/>
        </a:p>
      </dgm:t>
    </dgm:pt>
    <dgm:pt modelId="{567BA0CB-C652-4B3A-82EE-5CD4142B83B2}" type="pres">
      <dgm:prSet presAssocID="{73DB90B9-74A8-4511-9DA9-AC0A598E096A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BDCE76-F1E9-479C-9711-6677FDE34AF1}" type="pres">
      <dgm:prSet presAssocID="{4FDAD505-7AB7-4AD1-B521-7A3F61E03B42}" presName="Accent5" presStyleCnt="0"/>
      <dgm:spPr/>
    </dgm:pt>
    <dgm:pt modelId="{D57E18F5-88F7-4027-899E-638602CCDFFF}" type="pres">
      <dgm:prSet presAssocID="{4FDAD505-7AB7-4AD1-B521-7A3F61E03B42}" presName="Accent" presStyleLbl="node1" presStyleIdx="4" presStyleCnt="5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endParaRPr lang="es-ES"/>
        </a:p>
      </dgm:t>
    </dgm:pt>
    <dgm:pt modelId="{836FF472-CDC5-4E05-8F53-B5FB5E512211}" type="pres">
      <dgm:prSet presAssocID="{4FDAD505-7AB7-4AD1-B521-7A3F61E03B42}" presName="Parent5" presStyleLbl="revTx" presStyleIdx="4" presStyleCnt="5" custScaleX="15933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57BAE8B-4B8C-4640-A180-777E590CA9B9}" type="presOf" srcId="{4FDAD505-7AB7-4AD1-B521-7A3F61E03B42}" destId="{836FF472-CDC5-4E05-8F53-B5FB5E512211}" srcOrd="0" destOrd="0" presId="urn:microsoft.com/office/officeart/2009/layout/CircleArrowProcess"/>
    <dgm:cxn modelId="{EC9F79FA-93B2-4987-BE0C-2805F97238A9}" srcId="{45C98F1D-0996-42B7-A5C1-F3B9D617B079}" destId="{A298B67F-7C66-43D3-B30B-D7DFFEBA62AB}" srcOrd="2" destOrd="0" parTransId="{03B99ADA-4124-4955-9629-ACD082E2809C}" sibTransId="{E408D219-2919-4BB8-82FF-E0F136E6CC18}"/>
    <dgm:cxn modelId="{6CD59B9F-3A54-4AA8-98BC-07D1C6AA60EA}" type="presOf" srcId="{45C98F1D-0996-42B7-A5C1-F3B9D617B079}" destId="{5062D6A1-6DAE-4E37-8D24-324B3393905A}" srcOrd="0" destOrd="0" presId="urn:microsoft.com/office/officeart/2009/layout/CircleArrowProcess"/>
    <dgm:cxn modelId="{71C0FE09-DC79-4767-B516-84581A709542}" type="presOf" srcId="{A298B67F-7C66-43D3-B30B-D7DFFEBA62AB}" destId="{6B6EAB86-55C9-4B34-80DF-B85E32B16638}" srcOrd="0" destOrd="0" presId="urn:microsoft.com/office/officeart/2009/layout/CircleArrowProcess"/>
    <dgm:cxn modelId="{71D51541-34E4-4F54-90C6-036B16BDBC5D}" type="presOf" srcId="{0D35EFA0-FD76-4194-BCCA-7D352FB83967}" destId="{9204FC91-989F-4D8E-81A1-8C6F25E04BCF}" srcOrd="0" destOrd="0" presId="urn:microsoft.com/office/officeart/2009/layout/CircleArrowProcess"/>
    <dgm:cxn modelId="{F6FD59F8-C33B-4AE5-AF99-0E6B6944FF27}" srcId="{45C98F1D-0996-42B7-A5C1-F3B9D617B079}" destId="{73DB90B9-74A8-4511-9DA9-AC0A598E096A}" srcOrd="3" destOrd="0" parTransId="{BCB21414-01E6-48E0-87D5-8DBF2C7156D2}" sibTransId="{B58DA40B-E4AF-42CB-8DF7-E9FE8DF82A69}"/>
    <dgm:cxn modelId="{58BBDF55-3642-405B-9D99-F95B4B7E771C}" srcId="{45C98F1D-0996-42B7-A5C1-F3B9D617B079}" destId="{0D35EFA0-FD76-4194-BCCA-7D352FB83967}" srcOrd="0" destOrd="0" parTransId="{E78CEF19-8882-42FA-94D4-09E94CFFD1DB}" sibTransId="{6B073B56-8DED-420C-96FE-16925FEAE38F}"/>
    <dgm:cxn modelId="{F1B82709-1504-4234-A216-DF2E8A63C698}" srcId="{45C98F1D-0996-42B7-A5C1-F3B9D617B079}" destId="{7C03D2E4-9362-49FD-8BFC-9E8E877A144F}" srcOrd="1" destOrd="0" parTransId="{3AF41F79-698D-4B03-959F-8B3FF375C2ED}" sibTransId="{28436EDE-7145-442D-8FB6-CE9FA8E7314F}"/>
    <dgm:cxn modelId="{75033FDC-0DCE-487B-9607-E784FC6F38EC}" srcId="{45C98F1D-0996-42B7-A5C1-F3B9D617B079}" destId="{4FDAD505-7AB7-4AD1-B521-7A3F61E03B42}" srcOrd="4" destOrd="0" parTransId="{7F351280-8D39-40C7-9C27-86065A21270B}" sibTransId="{FFA6CDBB-C65A-40E3-9D95-59F6299596CF}"/>
    <dgm:cxn modelId="{813695F4-179F-4699-B933-0CC1EE460515}" type="presOf" srcId="{7C03D2E4-9362-49FD-8BFC-9E8E877A144F}" destId="{203132B6-3568-4A01-9A3E-51D1F22DBC83}" srcOrd="0" destOrd="0" presId="urn:microsoft.com/office/officeart/2009/layout/CircleArrowProcess"/>
    <dgm:cxn modelId="{B1FFD3A8-2E0A-4B36-A241-9E4764CE2FB1}" type="presOf" srcId="{73DB90B9-74A8-4511-9DA9-AC0A598E096A}" destId="{567BA0CB-C652-4B3A-82EE-5CD4142B83B2}" srcOrd="0" destOrd="0" presId="urn:microsoft.com/office/officeart/2009/layout/CircleArrowProcess"/>
    <dgm:cxn modelId="{EB50A9D6-85E7-4091-868D-7AE8CF23FB6A}" type="presParOf" srcId="{5062D6A1-6DAE-4E37-8D24-324B3393905A}" destId="{ECFED7AB-760A-4FB7-9B44-BAE066BE7E53}" srcOrd="0" destOrd="0" presId="urn:microsoft.com/office/officeart/2009/layout/CircleArrowProcess"/>
    <dgm:cxn modelId="{F4CE648F-8D39-414E-934C-6C53BB79E366}" type="presParOf" srcId="{ECFED7AB-760A-4FB7-9B44-BAE066BE7E53}" destId="{1C3771F4-4BF6-4161-A310-811D01C18005}" srcOrd="0" destOrd="0" presId="urn:microsoft.com/office/officeart/2009/layout/CircleArrowProcess"/>
    <dgm:cxn modelId="{108948BE-9A7C-4EF0-BFF5-F7BCE0EB8C40}" type="presParOf" srcId="{5062D6A1-6DAE-4E37-8D24-324B3393905A}" destId="{9204FC91-989F-4D8E-81A1-8C6F25E04BCF}" srcOrd="1" destOrd="0" presId="urn:microsoft.com/office/officeart/2009/layout/CircleArrowProcess"/>
    <dgm:cxn modelId="{A23592EB-23C3-449D-8B1B-A43E12174CA7}" type="presParOf" srcId="{5062D6A1-6DAE-4E37-8D24-324B3393905A}" destId="{44AE6E20-981C-4116-8F7E-50B4E310069A}" srcOrd="2" destOrd="0" presId="urn:microsoft.com/office/officeart/2009/layout/CircleArrowProcess"/>
    <dgm:cxn modelId="{1382D603-E4BA-44A6-8AA0-B72AD2206999}" type="presParOf" srcId="{44AE6E20-981C-4116-8F7E-50B4E310069A}" destId="{804906EC-FF9B-45D4-9391-C1F35ADBE460}" srcOrd="0" destOrd="0" presId="urn:microsoft.com/office/officeart/2009/layout/CircleArrowProcess"/>
    <dgm:cxn modelId="{3FB6D28F-3561-4255-A9FD-2D57E9AD2D38}" type="presParOf" srcId="{5062D6A1-6DAE-4E37-8D24-324B3393905A}" destId="{203132B6-3568-4A01-9A3E-51D1F22DBC83}" srcOrd="3" destOrd="0" presId="urn:microsoft.com/office/officeart/2009/layout/CircleArrowProcess"/>
    <dgm:cxn modelId="{2C2DC506-03F5-4F30-9C4E-0336CBC9ECEC}" type="presParOf" srcId="{5062D6A1-6DAE-4E37-8D24-324B3393905A}" destId="{DFC85AE0-AE47-452F-A8DC-578FD24C6335}" srcOrd="4" destOrd="0" presId="urn:microsoft.com/office/officeart/2009/layout/CircleArrowProcess"/>
    <dgm:cxn modelId="{287A7453-16F1-48D4-A906-1BC29A4565AC}" type="presParOf" srcId="{DFC85AE0-AE47-452F-A8DC-578FD24C6335}" destId="{B9AE2909-D859-48AA-A4E5-D229815F5756}" srcOrd="0" destOrd="0" presId="urn:microsoft.com/office/officeart/2009/layout/CircleArrowProcess"/>
    <dgm:cxn modelId="{7202D4A1-0098-491C-A327-EB6B85E8850C}" type="presParOf" srcId="{5062D6A1-6DAE-4E37-8D24-324B3393905A}" destId="{6B6EAB86-55C9-4B34-80DF-B85E32B16638}" srcOrd="5" destOrd="0" presId="urn:microsoft.com/office/officeart/2009/layout/CircleArrowProcess"/>
    <dgm:cxn modelId="{82A83249-2A68-4C29-8795-7A19665D8EBD}" type="presParOf" srcId="{5062D6A1-6DAE-4E37-8D24-324B3393905A}" destId="{8AC7338E-7346-4F00-9A21-A946B1CF4D06}" srcOrd="6" destOrd="0" presId="urn:microsoft.com/office/officeart/2009/layout/CircleArrowProcess"/>
    <dgm:cxn modelId="{91C7172F-E926-4D32-95E6-29F02762444B}" type="presParOf" srcId="{8AC7338E-7346-4F00-9A21-A946B1CF4D06}" destId="{EB37E53F-93B3-4CA5-B77D-348E720EFC7D}" srcOrd="0" destOrd="0" presId="urn:microsoft.com/office/officeart/2009/layout/CircleArrowProcess"/>
    <dgm:cxn modelId="{6AEA1385-64FC-4094-AA27-FE9AD71DF182}" type="presParOf" srcId="{5062D6A1-6DAE-4E37-8D24-324B3393905A}" destId="{567BA0CB-C652-4B3A-82EE-5CD4142B83B2}" srcOrd="7" destOrd="0" presId="urn:microsoft.com/office/officeart/2009/layout/CircleArrowProcess"/>
    <dgm:cxn modelId="{70D8C31B-B3D0-4368-9A99-F9A676013C24}" type="presParOf" srcId="{5062D6A1-6DAE-4E37-8D24-324B3393905A}" destId="{7DBDCE76-F1E9-479C-9711-6677FDE34AF1}" srcOrd="8" destOrd="0" presId="urn:microsoft.com/office/officeart/2009/layout/CircleArrowProcess"/>
    <dgm:cxn modelId="{C72CA127-A834-4853-BA6C-078B4E22E546}" type="presParOf" srcId="{7DBDCE76-F1E9-479C-9711-6677FDE34AF1}" destId="{D57E18F5-88F7-4027-899E-638602CCDFFF}" srcOrd="0" destOrd="0" presId="urn:microsoft.com/office/officeart/2009/layout/CircleArrowProcess"/>
    <dgm:cxn modelId="{83BB0499-6A61-4B88-8B97-83EB96262E79}" type="presParOf" srcId="{5062D6A1-6DAE-4E37-8D24-324B3393905A}" destId="{836FF472-CDC5-4E05-8F53-B5FB5E512211}" srcOrd="9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771F4-4BF6-4161-A310-811D01C18005}">
      <dsp:nvSpPr>
        <dsp:cNvPr id="0" name=""/>
        <dsp:cNvSpPr/>
      </dsp:nvSpPr>
      <dsp:spPr>
        <a:xfrm>
          <a:off x="586728" y="517514"/>
          <a:ext cx="1017187" cy="101723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6"/>
        </a:solidFill>
        <a:ln w="15875" cap="flat" cmpd="sng" algn="ctr">
          <a:noFill/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9204FC91-989F-4D8E-81A1-8C6F25E04BCF}">
      <dsp:nvSpPr>
        <dsp:cNvPr id="0" name=""/>
        <dsp:cNvSpPr/>
      </dsp:nvSpPr>
      <dsp:spPr>
        <a:xfrm>
          <a:off x="750983" y="885926"/>
          <a:ext cx="688296" cy="283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1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Conèixer</a:t>
          </a:r>
        </a:p>
      </dsp:txBody>
      <dsp:txXfrm>
        <a:off x="750983" y="885926"/>
        <a:ext cx="688296" cy="283697"/>
      </dsp:txXfrm>
    </dsp:sp>
    <dsp:sp modelId="{804906EC-FF9B-45D4-9391-C1F35ADBE460}">
      <dsp:nvSpPr>
        <dsp:cNvPr id="0" name=""/>
        <dsp:cNvSpPr/>
      </dsp:nvSpPr>
      <dsp:spPr>
        <a:xfrm>
          <a:off x="304144" y="1101982"/>
          <a:ext cx="1017187" cy="101723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/>
        </a:solidFill>
        <a:ln w="15875" cap="flat" cmpd="sng" algn="ctr">
          <a:noFill/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203132B6-3568-4A01-9A3E-51D1F22DBC83}">
      <dsp:nvSpPr>
        <dsp:cNvPr id="0" name=""/>
        <dsp:cNvSpPr/>
      </dsp:nvSpPr>
      <dsp:spPr>
        <a:xfrm>
          <a:off x="489095" y="1471708"/>
          <a:ext cx="644615" cy="283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1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Analitzar</a:t>
          </a:r>
        </a:p>
      </dsp:txBody>
      <dsp:txXfrm>
        <a:off x="489095" y="1471708"/>
        <a:ext cx="644615" cy="283697"/>
      </dsp:txXfrm>
    </dsp:sp>
    <dsp:sp modelId="{B9AE2909-D859-48AA-A4E5-D229815F5756}">
      <dsp:nvSpPr>
        <dsp:cNvPr id="0" name=""/>
        <dsp:cNvSpPr/>
      </dsp:nvSpPr>
      <dsp:spPr>
        <a:xfrm>
          <a:off x="586728" y="1689078"/>
          <a:ext cx="1017187" cy="1017238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6"/>
        </a:solidFill>
        <a:ln w="15875" cap="flat" cmpd="sng" algn="ctr">
          <a:noFill/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6B6EAB86-55C9-4B34-80DF-B85E32B16638}">
      <dsp:nvSpPr>
        <dsp:cNvPr id="0" name=""/>
        <dsp:cNvSpPr/>
      </dsp:nvSpPr>
      <dsp:spPr>
        <a:xfrm>
          <a:off x="579091" y="2089356"/>
          <a:ext cx="856575" cy="283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1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Diagnosticar</a:t>
          </a:r>
        </a:p>
      </dsp:txBody>
      <dsp:txXfrm>
        <a:off x="579091" y="2089356"/>
        <a:ext cx="856575" cy="283697"/>
      </dsp:txXfrm>
    </dsp:sp>
    <dsp:sp modelId="{EB37E53F-93B3-4CA5-B77D-348E720EFC7D}">
      <dsp:nvSpPr>
        <dsp:cNvPr id="0" name=""/>
        <dsp:cNvSpPr/>
      </dsp:nvSpPr>
      <dsp:spPr>
        <a:xfrm>
          <a:off x="304144" y="2274532"/>
          <a:ext cx="1017187" cy="101723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/>
        </a:solidFill>
        <a:ln w="15875" cap="flat" cmpd="sng" algn="ctr">
          <a:noFill/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567BA0CB-C652-4B3A-82EE-5CD4142B83B2}">
      <dsp:nvSpPr>
        <dsp:cNvPr id="0" name=""/>
        <dsp:cNvSpPr/>
      </dsp:nvSpPr>
      <dsp:spPr>
        <a:xfrm>
          <a:off x="527578" y="2642944"/>
          <a:ext cx="567648" cy="283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1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Millorar</a:t>
          </a:r>
        </a:p>
      </dsp:txBody>
      <dsp:txXfrm>
        <a:off x="527578" y="2642944"/>
        <a:ext cx="567648" cy="283697"/>
      </dsp:txXfrm>
    </dsp:sp>
    <dsp:sp modelId="{D57E18F5-88F7-4027-899E-638602CCDFFF}">
      <dsp:nvSpPr>
        <dsp:cNvPr id="0" name=""/>
        <dsp:cNvSpPr/>
      </dsp:nvSpPr>
      <dsp:spPr>
        <a:xfrm>
          <a:off x="659044" y="2926642"/>
          <a:ext cx="873891" cy="87440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6"/>
        </a:solidFill>
        <a:ln w="15875" cap="flat" cmpd="sng" algn="ctr">
          <a:noFill/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836FF472-CDC5-4E05-8F53-B5FB5E512211}">
      <dsp:nvSpPr>
        <dsp:cNvPr id="0" name=""/>
        <dsp:cNvSpPr/>
      </dsp:nvSpPr>
      <dsp:spPr>
        <a:xfrm>
          <a:off x="642911" y="3228727"/>
          <a:ext cx="904439" cy="283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1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Cultura Territorial</a:t>
          </a:r>
        </a:p>
      </dsp:txBody>
      <dsp:txXfrm>
        <a:off x="642911" y="3228727"/>
        <a:ext cx="904439" cy="283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ECCD9-9F97-4384-AE2E-04879AE10F16}" type="datetimeFigureOut">
              <a:rPr lang="es-ES" smtClean="0"/>
              <a:t>26/09/2020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8D971-EF05-48EC-955E-372251786D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6689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err="1" smtClean="0"/>
              <a:t>Vemos</a:t>
            </a:r>
            <a:r>
              <a:rPr lang="ca-ES" dirty="0" smtClean="0"/>
              <a:t> </a:t>
            </a:r>
            <a:r>
              <a:rPr lang="ca-ES" dirty="0" err="1" smtClean="0"/>
              <a:t>toda</a:t>
            </a:r>
            <a:r>
              <a:rPr lang="ca-ES" dirty="0" smtClean="0"/>
              <a:t> la estructura de</a:t>
            </a:r>
            <a:r>
              <a:rPr lang="ca-ES" baseline="0" dirty="0" smtClean="0"/>
              <a:t> la </a:t>
            </a:r>
            <a:r>
              <a:rPr lang="ca-ES" baseline="0" dirty="0" err="1" smtClean="0"/>
              <a:t>propuesta</a:t>
            </a:r>
            <a:r>
              <a:rPr lang="ca-ES" baseline="0" dirty="0" smtClean="0"/>
              <a:t> de </a:t>
            </a:r>
            <a:r>
              <a:rPr lang="ca-ES" baseline="0" dirty="0" err="1" smtClean="0"/>
              <a:t>actividad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8D971-EF05-48EC-955E-372251786D7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8965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DEJAD 10 MIN PARA VER EL CUADERNO. </a:t>
            </a:r>
            <a:r>
              <a:rPr lang="ca-ES" dirty="0" err="1" smtClean="0"/>
              <a:t>Explicad</a:t>
            </a:r>
            <a:r>
              <a:rPr lang="ca-ES" dirty="0" smtClean="0"/>
              <a:t> un </a:t>
            </a:r>
            <a:r>
              <a:rPr lang="ca-ES" dirty="0" err="1" smtClean="0"/>
              <a:t>poco</a:t>
            </a:r>
            <a:r>
              <a:rPr lang="ca-ES" dirty="0" smtClean="0"/>
              <a:t> </a:t>
            </a:r>
            <a:r>
              <a:rPr lang="ca-ES" dirty="0" err="1" smtClean="0"/>
              <a:t>cómo</a:t>
            </a:r>
            <a:r>
              <a:rPr lang="ca-ES" baseline="0" dirty="0" smtClean="0"/>
              <a:t> funciona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8D971-EF05-48EC-955E-372251786D78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15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8D971-EF05-48EC-955E-372251786D78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0268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8D971-EF05-48EC-955E-372251786D78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7387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8D971-EF05-48EC-955E-372251786D78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5448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8D971-EF05-48EC-955E-372251786D78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7488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8D971-EF05-48EC-955E-372251786D78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4356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PLANTEAR EL DESCANSO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8D971-EF05-48EC-955E-372251786D78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1165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8D971-EF05-48EC-955E-372251786D78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3221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8D971-EF05-48EC-955E-372251786D78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26990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smtClean="0"/>
              <a:t>ACTITUDES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8D971-EF05-48EC-955E-372251786D78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428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No explicar</a:t>
            </a:r>
            <a:r>
              <a:rPr lang="ca-ES" baseline="0" dirty="0" smtClean="0"/>
              <a:t> los </a:t>
            </a:r>
            <a:r>
              <a:rPr lang="ca-ES" baseline="0" dirty="0" err="1" smtClean="0"/>
              <a:t>objetivos</a:t>
            </a:r>
            <a:r>
              <a:rPr lang="ca-ES" baseline="0" dirty="0" smtClean="0"/>
              <a:t>. </a:t>
            </a:r>
            <a:r>
              <a:rPr lang="ca-ES" baseline="0" dirty="0" err="1" smtClean="0"/>
              <a:t>Sólo</a:t>
            </a:r>
            <a:r>
              <a:rPr lang="ca-ES" baseline="0" dirty="0" smtClean="0"/>
              <a:t> </a:t>
            </a:r>
            <a:r>
              <a:rPr lang="ca-ES" baseline="0" dirty="0" err="1" smtClean="0"/>
              <a:t>decir</a:t>
            </a:r>
            <a:r>
              <a:rPr lang="ca-ES" baseline="0" dirty="0" smtClean="0"/>
              <a:t> que </a:t>
            </a:r>
            <a:r>
              <a:rPr lang="ca-ES" baseline="0" dirty="0" err="1" smtClean="0"/>
              <a:t>responden</a:t>
            </a:r>
            <a:r>
              <a:rPr lang="ca-ES" baseline="0" dirty="0" smtClean="0"/>
              <a:t> a </a:t>
            </a:r>
            <a:r>
              <a:rPr lang="ca-ES" baseline="0" dirty="0" err="1" smtClean="0"/>
              <a:t>ese</a:t>
            </a:r>
            <a:r>
              <a:rPr lang="ca-ES" baseline="0" dirty="0" smtClean="0"/>
              <a:t> </a:t>
            </a:r>
            <a:r>
              <a:rPr lang="ca-ES" baseline="0" dirty="0" err="1" smtClean="0"/>
              <a:t>porqué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8D971-EF05-48EC-955E-372251786D7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64592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8D971-EF05-48EC-955E-372251786D78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70810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8D971-EF05-48EC-955E-372251786D78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86050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Lo de </a:t>
            </a:r>
            <a:r>
              <a:rPr lang="ca-ES" dirty="0" err="1" smtClean="0"/>
              <a:t>verde</a:t>
            </a:r>
            <a:r>
              <a:rPr lang="ca-ES" dirty="0" smtClean="0"/>
              <a:t> es</a:t>
            </a:r>
            <a:r>
              <a:rPr lang="ca-ES" baseline="0" dirty="0" smtClean="0"/>
              <a:t> lo que el </a:t>
            </a:r>
            <a:r>
              <a:rPr lang="ca-ES" baseline="0" dirty="0" err="1" smtClean="0"/>
              <a:t>profesorado</a:t>
            </a:r>
            <a:r>
              <a:rPr lang="ca-ES" baseline="0" dirty="0" smtClean="0"/>
              <a:t> </a:t>
            </a:r>
            <a:r>
              <a:rPr lang="ca-ES" baseline="0" dirty="0" err="1" smtClean="0"/>
              <a:t>debe</a:t>
            </a:r>
            <a:r>
              <a:rPr lang="ca-ES" baseline="0" dirty="0" smtClean="0"/>
              <a:t> </a:t>
            </a:r>
            <a:r>
              <a:rPr lang="ca-ES" baseline="0" dirty="0" err="1" smtClean="0"/>
              <a:t>hacer</a:t>
            </a:r>
            <a:r>
              <a:rPr lang="ca-ES" baseline="0" dirty="0" smtClean="0"/>
              <a:t> al final del </a:t>
            </a:r>
            <a:r>
              <a:rPr lang="ca-ES" baseline="0" dirty="0" err="1" smtClean="0"/>
              <a:t>debate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8D971-EF05-48EC-955E-372251786D78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47581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err="1" smtClean="0"/>
              <a:t>Ejemplo</a:t>
            </a:r>
            <a:r>
              <a:rPr lang="ca-ES" dirty="0" smtClean="0"/>
              <a:t> de </a:t>
            </a:r>
            <a:r>
              <a:rPr lang="ca-ES" dirty="0" err="1" smtClean="0"/>
              <a:t>cómo</a:t>
            </a:r>
            <a:r>
              <a:rPr lang="ca-ES" dirty="0" smtClean="0"/>
              <a:t> se </a:t>
            </a:r>
            <a:r>
              <a:rPr lang="ca-ES" dirty="0" err="1" smtClean="0"/>
              <a:t>hace</a:t>
            </a:r>
            <a:r>
              <a:rPr lang="ca-ES" dirty="0" smtClean="0"/>
              <a:t> en </a:t>
            </a:r>
            <a:r>
              <a:rPr lang="ca-ES" dirty="0" err="1" smtClean="0"/>
              <a:t>primaria</a:t>
            </a:r>
            <a:r>
              <a:rPr lang="ca-ES" dirty="0" smtClean="0"/>
              <a:t> por si el </a:t>
            </a:r>
            <a:r>
              <a:rPr lang="ca-ES" dirty="0" err="1" smtClean="0"/>
              <a:t>nivel</a:t>
            </a:r>
            <a:r>
              <a:rPr lang="ca-ES" dirty="0" smtClean="0"/>
              <a:t> es </a:t>
            </a:r>
            <a:r>
              <a:rPr lang="ca-ES" dirty="0" err="1" smtClean="0"/>
              <a:t>bajo</a:t>
            </a:r>
            <a:r>
              <a:rPr lang="ca-ES" dirty="0" smtClean="0"/>
              <a:t> y </a:t>
            </a:r>
            <a:r>
              <a:rPr lang="ca-ES" dirty="0" err="1" smtClean="0"/>
              <a:t>quieren</a:t>
            </a:r>
            <a:r>
              <a:rPr lang="ca-ES" dirty="0" smtClean="0"/>
              <a:t> </a:t>
            </a:r>
            <a:r>
              <a:rPr lang="ca-ES" dirty="0" err="1" smtClean="0"/>
              <a:t>usarlo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8D971-EF05-48EC-955E-372251786D78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02898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8D971-EF05-48EC-955E-372251786D78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95596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8D971-EF05-48EC-955E-372251786D78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1462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ACTITUDES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8D971-EF05-48EC-955E-372251786D78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4447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smtClean="0"/>
              <a:t>ACTITUDES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8D971-EF05-48EC-955E-372251786D7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8447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err="1" smtClean="0"/>
              <a:t>Describir</a:t>
            </a:r>
            <a:r>
              <a:rPr lang="ca-ES" dirty="0" smtClean="0"/>
              <a:t> tabla </a:t>
            </a:r>
            <a:r>
              <a:rPr lang="ca-ES" dirty="0" err="1" smtClean="0"/>
              <a:t>sin</a:t>
            </a:r>
            <a:r>
              <a:rPr lang="ca-ES" dirty="0" smtClean="0"/>
              <a:t> explicar. </a:t>
            </a:r>
            <a:r>
              <a:rPr lang="ca-ES" dirty="0" err="1" smtClean="0"/>
              <a:t>Resaltar</a:t>
            </a:r>
            <a:r>
              <a:rPr lang="ca-ES" dirty="0" smtClean="0"/>
              <a:t> </a:t>
            </a:r>
            <a:r>
              <a:rPr lang="ca-ES" dirty="0" err="1" smtClean="0"/>
              <a:t>criterios</a:t>
            </a:r>
            <a:r>
              <a:rPr lang="ca-ES" dirty="0" smtClean="0"/>
              <a:t>. </a:t>
            </a:r>
            <a:r>
              <a:rPr lang="ca-ES" dirty="0" err="1" smtClean="0"/>
              <a:t>Tipos</a:t>
            </a:r>
            <a:r>
              <a:rPr lang="ca-ES" dirty="0" smtClean="0"/>
              <a:t> de </a:t>
            </a:r>
            <a:r>
              <a:rPr lang="ca-ES" dirty="0" err="1" smtClean="0"/>
              <a:t>contenidos</a:t>
            </a:r>
            <a:r>
              <a:rPr lang="ca-ES" dirty="0" smtClean="0"/>
              <a:t> </a:t>
            </a:r>
            <a:r>
              <a:rPr lang="ca-ES" dirty="0" smtClean="0">
                <a:sym typeface="Wingdings" panose="05000000000000000000" pitchFamily="2" charset="2"/>
              </a:rPr>
              <a:t> </a:t>
            </a:r>
            <a:r>
              <a:rPr lang="ca-ES" dirty="0" smtClean="0"/>
              <a:t>ACTITUDES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8D971-EF05-48EC-955E-372251786D78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2035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Explicar</a:t>
            </a:r>
            <a:r>
              <a:rPr lang="ca-ES" baseline="0" dirty="0" smtClean="0"/>
              <a:t> </a:t>
            </a:r>
            <a:r>
              <a:rPr lang="ca-ES" baseline="0" dirty="0" err="1" smtClean="0"/>
              <a:t>bien</a:t>
            </a:r>
            <a:r>
              <a:rPr lang="ca-ES" baseline="0" dirty="0" smtClean="0"/>
              <a:t>. </a:t>
            </a:r>
            <a:r>
              <a:rPr lang="ca-ES" baseline="0" dirty="0" err="1" smtClean="0"/>
              <a:t>Resaltar</a:t>
            </a:r>
            <a:r>
              <a:rPr lang="ca-ES" baseline="0" dirty="0" smtClean="0"/>
              <a:t> las </a:t>
            </a:r>
            <a:r>
              <a:rPr lang="ca-ES" baseline="0" dirty="0" err="1" smtClean="0"/>
              <a:t>actividades</a:t>
            </a:r>
            <a:r>
              <a:rPr lang="ca-ES" baseline="0" dirty="0" smtClean="0"/>
              <a:t> para que las </a:t>
            </a:r>
            <a:r>
              <a:rPr lang="ca-ES" baseline="0" dirty="0" err="1" smtClean="0"/>
              <a:t>recuerden</a:t>
            </a:r>
            <a:r>
              <a:rPr lang="ca-ES" baseline="0" dirty="0" smtClean="0"/>
              <a:t> </a:t>
            </a:r>
            <a:r>
              <a:rPr lang="ca-ES" baseline="0" dirty="0" err="1" smtClean="0"/>
              <a:t>luego</a:t>
            </a:r>
            <a:r>
              <a:rPr lang="ca-ES" baseline="0" dirty="0" smtClean="0"/>
              <a:t>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8D971-EF05-48EC-955E-372251786D78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216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8D971-EF05-48EC-955E-372251786D78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4096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baseline="0" dirty="0" smtClean="0"/>
              <a:t>Ver las </a:t>
            </a:r>
            <a:r>
              <a:rPr lang="ca-ES" baseline="0" dirty="0" err="1" smtClean="0"/>
              <a:t>actividades</a:t>
            </a:r>
            <a:r>
              <a:rPr lang="ca-ES" baseline="0" dirty="0" smtClean="0"/>
              <a:t> en el </a:t>
            </a:r>
            <a:r>
              <a:rPr lang="ca-ES" baseline="0" dirty="0" err="1" smtClean="0"/>
              <a:t>cuaderno</a:t>
            </a:r>
            <a:r>
              <a:rPr lang="ca-ES" baseline="0" dirty="0" smtClean="0"/>
              <a:t> del </a:t>
            </a:r>
            <a:r>
              <a:rPr lang="ca-ES" baseline="0" dirty="0" err="1" smtClean="0"/>
              <a:t>alumnado</a:t>
            </a:r>
            <a:r>
              <a:rPr lang="ca-ES" baseline="0" dirty="0" smtClean="0"/>
              <a:t>. </a:t>
            </a:r>
            <a:r>
              <a:rPr lang="ca-ES" baseline="0" dirty="0" err="1" smtClean="0"/>
              <a:t>Poner</a:t>
            </a:r>
            <a:r>
              <a:rPr lang="ca-ES" baseline="0" dirty="0" smtClean="0"/>
              <a:t> el de un equipo y </a:t>
            </a:r>
            <a:r>
              <a:rPr lang="ca-ES" baseline="0" dirty="0" err="1" smtClean="0"/>
              <a:t>luego</a:t>
            </a:r>
            <a:r>
              <a:rPr lang="ca-ES" baseline="0" dirty="0" smtClean="0"/>
              <a:t> toma de decisions </a:t>
            </a:r>
            <a:r>
              <a:rPr lang="ca-ES" baseline="0" dirty="0" smtClean="0">
                <a:sym typeface="Wingdings" panose="05000000000000000000" pitchFamily="2" charset="2"/>
              </a:rPr>
              <a:t> </a:t>
            </a:r>
            <a:r>
              <a:rPr lang="ca-ES" baseline="0" dirty="0" err="1" smtClean="0">
                <a:sym typeface="Wingdings" panose="05000000000000000000" pitchFamily="2" charset="2"/>
              </a:rPr>
              <a:t>Decid</a:t>
            </a:r>
            <a:r>
              <a:rPr lang="ca-ES" baseline="0" dirty="0" smtClean="0">
                <a:sym typeface="Wingdings" panose="05000000000000000000" pitchFamily="2" charset="2"/>
              </a:rPr>
              <a:t> que </a:t>
            </a:r>
            <a:r>
              <a:rPr lang="ca-ES" baseline="0" dirty="0" err="1" smtClean="0">
                <a:sym typeface="Wingdings" panose="05000000000000000000" pitchFamily="2" charset="2"/>
              </a:rPr>
              <a:t>dejo</a:t>
            </a:r>
            <a:r>
              <a:rPr lang="ca-ES" baseline="0" dirty="0" smtClean="0">
                <a:sym typeface="Wingdings" panose="05000000000000000000" pitchFamily="2" charset="2"/>
              </a:rPr>
              <a:t> </a:t>
            </a:r>
            <a:r>
              <a:rPr lang="ca-ES" baseline="0" dirty="0" err="1" smtClean="0">
                <a:sym typeface="Wingdings" panose="05000000000000000000" pitchFamily="2" charset="2"/>
              </a:rPr>
              <a:t>tiempo</a:t>
            </a:r>
            <a:r>
              <a:rPr lang="ca-ES" baseline="0" dirty="0" smtClean="0">
                <a:sym typeface="Wingdings" panose="05000000000000000000" pitchFamily="2" charset="2"/>
              </a:rPr>
              <a:t> para que miren las preguntes (10min)  </a:t>
            </a:r>
            <a:r>
              <a:rPr lang="ca-ES" baseline="0" dirty="0" err="1" smtClean="0">
                <a:sym typeface="Wingdings" panose="05000000000000000000" pitchFamily="2" charset="2"/>
              </a:rPr>
              <a:t>Luego</a:t>
            </a:r>
            <a:r>
              <a:rPr lang="ca-ES" baseline="0" dirty="0" smtClean="0">
                <a:sym typeface="Wingdings" panose="05000000000000000000" pitchFamily="2" charset="2"/>
              </a:rPr>
              <a:t> ver </a:t>
            </a:r>
            <a:r>
              <a:rPr lang="ca-ES" baseline="0" dirty="0" err="1" smtClean="0">
                <a:sym typeface="Wingdings" panose="05000000000000000000" pitchFamily="2" charset="2"/>
              </a:rPr>
              <a:t>todos</a:t>
            </a:r>
            <a:r>
              <a:rPr lang="ca-ES" baseline="0" dirty="0" smtClean="0">
                <a:sym typeface="Wingdings" panose="05000000000000000000" pitchFamily="2" charset="2"/>
              </a:rPr>
              <a:t> los recursos </a:t>
            </a:r>
            <a:r>
              <a:rPr lang="ca-ES" baseline="0" dirty="0" err="1" smtClean="0">
                <a:sym typeface="Wingdings" panose="05000000000000000000" pitchFamily="2" charset="2"/>
              </a:rPr>
              <a:t>finales</a:t>
            </a:r>
            <a:r>
              <a:rPr lang="ca-ES" baseline="0" dirty="0" smtClean="0">
                <a:sym typeface="Wingdings" panose="05000000000000000000" pitchFamily="2" charset="2"/>
              </a:rPr>
              <a:t> (links) de un </a:t>
            </a:r>
            <a:r>
              <a:rPr lang="ca-ES" baseline="0" dirty="0" err="1" smtClean="0">
                <a:sym typeface="Wingdings" panose="05000000000000000000" pitchFamily="2" charset="2"/>
              </a:rPr>
              <a:t>cuaderno</a:t>
            </a:r>
            <a:r>
              <a:rPr lang="ca-ES" baseline="0" dirty="0" smtClean="0">
                <a:sym typeface="Wingdings" panose="05000000000000000000" pitchFamily="2" charset="2"/>
              </a:rPr>
              <a:t> de un equipo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8D971-EF05-48EC-955E-372251786D78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802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Explicar </a:t>
            </a:r>
            <a:r>
              <a:rPr lang="ca-ES" dirty="0" err="1" smtClean="0"/>
              <a:t>bien</a:t>
            </a:r>
            <a:r>
              <a:rPr lang="ca-ES" dirty="0" smtClean="0"/>
              <a:t>. En el</a:t>
            </a:r>
            <a:r>
              <a:rPr lang="ca-ES" baseline="0" dirty="0" smtClean="0"/>
              <a:t> fomento de la lectura y TICS mirar la </a:t>
            </a:r>
            <a:r>
              <a:rPr lang="ca-ES" baseline="0" dirty="0" err="1" smtClean="0"/>
              <a:t>propuesta</a:t>
            </a:r>
            <a:r>
              <a:rPr lang="ca-ES" baseline="0" dirty="0" smtClean="0"/>
              <a:t> de </a:t>
            </a:r>
            <a:r>
              <a:rPr lang="ca-ES" baseline="0" dirty="0" err="1" smtClean="0"/>
              <a:t>actividad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8D971-EF05-48EC-955E-372251786D78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528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0736-391B-4BBB-B553-68DDC78B20D4}" type="datetimeFigureOut">
              <a:rPr lang="es-ES" smtClean="0"/>
              <a:t>26/09/2020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9079-885B-4813-83A8-8601C2D924FE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13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0736-391B-4BBB-B553-68DDC78B20D4}" type="datetimeFigureOut">
              <a:rPr lang="es-ES" smtClean="0"/>
              <a:t>26/09/2020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9079-885B-4813-83A8-8601C2D924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819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0736-391B-4BBB-B553-68DDC78B20D4}" type="datetimeFigureOut">
              <a:rPr lang="es-ES" smtClean="0"/>
              <a:t>26/09/2020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9079-885B-4813-83A8-8601C2D924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671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0736-391B-4BBB-B553-68DDC78B20D4}" type="datetimeFigureOut">
              <a:rPr lang="es-ES" smtClean="0"/>
              <a:t>26/09/2020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9079-885B-4813-83A8-8601C2D924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27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0736-391B-4BBB-B553-68DDC78B20D4}" type="datetimeFigureOut">
              <a:rPr lang="es-ES" smtClean="0"/>
              <a:t>26/09/2020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9079-885B-4813-83A8-8601C2D924FE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274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0736-391B-4BBB-B553-68DDC78B20D4}" type="datetimeFigureOut">
              <a:rPr lang="es-ES" smtClean="0"/>
              <a:t>26/09/2020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9079-885B-4813-83A8-8601C2D924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610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0736-391B-4BBB-B553-68DDC78B20D4}" type="datetimeFigureOut">
              <a:rPr lang="es-ES" smtClean="0"/>
              <a:t>26/09/2020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9079-885B-4813-83A8-8601C2D924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2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0736-391B-4BBB-B553-68DDC78B20D4}" type="datetimeFigureOut">
              <a:rPr lang="es-ES" smtClean="0"/>
              <a:t>26/09/2020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9079-885B-4813-83A8-8601C2D924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600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0736-391B-4BBB-B553-68DDC78B20D4}" type="datetimeFigureOut">
              <a:rPr lang="es-ES" smtClean="0"/>
              <a:t>26/09/2020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9079-885B-4813-83A8-8601C2D924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2026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F3B0736-391B-4BBB-B553-68DDC78B20D4}" type="datetimeFigureOut">
              <a:rPr lang="es-ES" smtClean="0"/>
              <a:t>26/09/2020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DE9079-885B-4813-83A8-8601C2D924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880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0736-391B-4BBB-B553-68DDC78B20D4}" type="datetimeFigureOut">
              <a:rPr lang="es-ES" smtClean="0"/>
              <a:t>26/09/2020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9079-885B-4813-83A8-8601C2D924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9606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F3B0736-391B-4BBB-B553-68DDC78B20D4}" type="datetimeFigureOut">
              <a:rPr lang="es-ES" smtClean="0"/>
              <a:t>26/09/2020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BDE9079-885B-4813-83A8-8601C2D924F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57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catedractv.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catedractv.es/unidades-didacticas/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atedractv.es/unidades-didacticas/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catedractv.es/unidades-didacticas/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catedractv.es/unidades-didacticas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microsoft.com/office/2007/relationships/hdphoto" Target="../media/hdphoto2.wdp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Data" Target="../diagrams/data1.xml"/><Relationship Id="rId5" Type="http://schemas.openxmlformats.org/officeDocument/2006/relationships/image" Target="../media/image9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A8096C1-D50D-48D9-B40C-6F5336825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7359" y="2764667"/>
            <a:ext cx="7477433" cy="1264818"/>
          </a:xfrm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800" b="1" dirty="0" smtClean="0"/>
              <a:t>Presentación de la Unidad Didáctica </a:t>
            </a:r>
            <a:r>
              <a:rPr lang="es-ES" sz="4400" b="1" dirty="0" smtClean="0"/>
              <a:t/>
            </a:r>
            <a:br>
              <a:rPr lang="es-ES" sz="4400" b="1" dirty="0" smtClean="0"/>
            </a:br>
            <a:r>
              <a:rPr lang="es-ES" sz="4400" b="1" i="1" dirty="0" smtClean="0"/>
              <a:t>“¿Qué conozco de mi territorio?”</a:t>
            </a:r>
            <a:endParaRPr lang="es-ES" sz="4400" b="1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8D1C27A1-AA59-42A3-B3FC-85B7BBFB3104}"/>
              </a:ext>
            </a:extLst>
          </p:cNvPr>
          <p:cNvSpPr txBox="1">
            <a:spLocks/>
          </p:cNvSpPr>
          <p:nvPr/>
        </p:nvSpPr>
        <p:spPr>
          <a:xfrm>
            <a:off x="2333932" y="4585761"/>
            <a:ext cx="8164285" cy="12773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000" b="1" i="0" u="none" strike="noStrike" kern="1200" cap="small" spc="-50" normalizeH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Càtedra de Cultura Territorial Valenciana</a:t>
            </a:r>
          </a:p>
          <a:p>
            <a:pPr lvl="0" algn="ctr">
              <a:defRPr/>
            </a:pPr>
            <a:r>
              <a:rPr lang="ca-ES" sz="4000" b="1" dirty="0">
                <a:solidFill>
                  <a:srgbClr val="000000">
                    <a:lumMod val="85000"/>
                    <a:lumOff val="15000"/>
                  </a:srgbClr>
                </a:solidFill>
                <a:hlinkClick r:id="rId2"/>
              </a:rPr>
              <a:t>https://catedractv.es/</a:t>
            </a:r>
            <a:r>
              <a:rPr lang="ca-ES" sz="4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endParaRPr kumimoji="0" lang="ca-ES" sz="4000" b="1" i="0" u="none" strike="noStrike" kern="1200" cap="none" spc="-50" normalizeH="0" baseline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0" y="0"/>
            <a:ext cx="12167050" cy="896471"/>
          </a:xfrm>
          <a:prstGeom prst="rect">
            <a:avLst/>
          </a:prstGeom>
          <a:solidFill>
            <a:schemeClr val="bg2">
              <a:alpha val="45098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2" y="90574"/>
            <a:ext cx="3138363" cy="80589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985" y="11217"/>
            <a:ext cx="3555065" cy="88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5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2167050" cy="896471"/>
          </a:xfrm>
          <a:prstGeom prst="rect">
            <a:avLst/>
          </a:prstGeom>
          <a:solidFill>
            <a:schemeClr val="bg2">
              <a:alpha val="45098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0536F377-A153-4FA5-B4BE-F5190002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78" y="815086"/>
            <a:ext cx="8962697" cy="836944"/>
          </a:xfrm>
        </p:spPr>
        <p:txBody>
          <a:bodyPr>
            <a:normAutofit/>
          </a:bodyPr>
          <a:lstStyle/>
          <a:p>
            <a:r>
              <a:rPr lang="ca-ES" sz="4000" b="1" cap="all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TABLA UNIDAD DIDÁCTICA</a:t>
            </a:r>
            <a:endParaRPr lang="es-ES" sz="4000" b="1" cap="all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2" y="90574"/>
            <a:ext cx="3138363" cy="80589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985" y="11217"/>
            <a:ext cx="3555065" cy="8852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2601" b="536"/>
          <a:stretch/>
        </p:blipFill>
        <p:spPr>
          <a:xfrm rot="5400000">
            <a:off x="2342533" y="33380"/>
            <a:ext cx="4463146" cy="8075758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8784773" y="2133600"/>
            <a:ext cx="30371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Objetivos generales de la etapa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err="1" smtClean="0"/>
              <a:t>Criterios</a:t>
            </a:r>
            <a:r>
              <a:rPr lang="ca-ES" dirty="0" smtClean="0"/>
              <a:t> de </a:t>
            </a:r>
            <a:r>
              <a:rPr lang="ca-ES" dirty="0" err="1" smtClean="0"/>
              <a:t>evaluación</a:t>
            </a:r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err="1" smtClean="0"/>
              <a:t>Objetivos</a:t>
            </a:r>
            <a:r>
              <a:rPr lang="ca-ES" dirty="0" smtClean="0"/>
              <a:t> de la </a:t>
            </a:r>
            <a:r>
              <a:rPr lang="ca-ES" dirty="0" err="1" smtClean="0"/>
              <a:t>unidad</a:t>
            </a:r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err="1" smtClean="0"/>
              <a:t>Contenidos</a:t>
            </a:r>
            <a:r>
              <a:rPr lang="ca-ES" dirty="0" smtClean="0"/>
              <a:t> </a:t>
            </a:r>
            <a:r>
              <a:rPr lang="ca-ES" dirty="0" err="1" smtClean="0"/>
              <a:t>conceptuales</a:t>
            </a:r>
            <a:r>
              <a:rPr lang="ca-ES" dirty="0" smtClean="0"/>
              <a:t>, </a:t>
            </a:r>
            <a:r>
              <a:rPr lang="ca-ES" dirty="0" err="1" smtClean="0"/>
              <a:t>procedimentales</a:t>
            </a:r>
            <a:r>
              <a:rPr lang="ca-ES" dirty="0" smtClean="0"/>
              <a:t> y </a:t>
            </a:r>
            <a:r>
              <a:rPr lang="ca-ES" dirty="0" err="1" smtClean="0"/>
              <a:t>actitudinales</a:t>
            </a:r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err="1" smtClean="0"/>
              <a:t>Competencias</a:t>
            </a: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09593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2167050" cy="896471"/>
          </a:xfrm>
          <a:prstGeom prst="rect">
            <a:avLst/>
          </a:prstGeom>
          <a:solidFill>
            <a:schemeClr val="bg2">
              <a:alpha val="45098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0536F377-A153-4FA5-B4BE-F5190002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78" y="815086"/>
            <a:ext cx="8962697" cy="836944"/>
          </a:xfrm>
        </p:spPr>
        <p:txBody>
          <a:bodyPr>
            <a:normAutofit/>
          </a:bodyPr>
          <a:lstStyle/>
          <a:p>
            <a:r>
              <a:rPr lang="ca-ES" sz="4000" b="1" cap="all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TABLA UNIDAD DIDÁCTICA</a:t>
            </a:r>
            <a:endParaRPr lang="es-ES" sz="4000" b="1" cap="all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2" y="90574"/>
            <a:ext cx="3138363" cy="80589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985" y="11217"/>
            <a:ext cx="3555065" cy="88525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60" r="6430"/>
          <a:stretch/>
        </p:blipFill>
        <p:spPr>
          <a:xfrm rot="5400000">
            <a:off x="4849097" y="-41948"/>
            <a:ext cx="4506685" cy="818286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48344" y="2455899"/>
            <a:ext cx="3037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u="sng" dirty="0" smtClean="0"/>
              <a:t>Organización de la tabla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u="sng" dirty="0" smtClean="0"/>
              <a:t>Número de </a:t>
            </a:r>
            <a:r>
              <a:rPr lang="ca-ES" u="sng" dirty="0" err="1" smtClean="0"/>
              <a:t>sesiones</a:t>
            </a:r>
            <a:endParaRPr lang="ca-ES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u="sng" dirty="0" err="1" smtClean="0"/>
              <a:t>Tipos</a:t>
            </a:r>
            <a:r>
              <a:rPr lang="ca-ES" u="sng" dirty="0" smtClean="0"/>
              <a:t> de </a:t>
            </a:r>
            <a:r>
              <a:rPr lang="ca-ES" u="sng" dirty="0" err="1" smtClean="0"/>
              <a:t>actividades</a:t>
            </a:r>
            <a:endParaRPr lang="ca-ES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u="sng" dirty="0" smtClean="0"/>
              <a:t>Recursos </a:t>
            </a:r>
            <a:r>
              <a:rPr lang="ca-ES" u="sng" dirty="0" err="1" smtClean="0"/>
              <a:t>digitales</a:t>
            </a:r>
            <a:endParaRPr lang="ca-ES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u="sng" dirty="0" err="1" smtClean="0"/>
              <a:t>Competencias</a:t>
            </a:r>
            <a:r>
              <a:rPr lang="ca-ES" dirty="0" smtClean="0"/>
              <a:t>: Trabajo </a:t>
            </a:r>
            <a:r>
              <a:rPr lang="ca-ES" dirty="0" err="1" smtClean="0"/>
              <a:t>cooperativo</a:t>
            </a:r>
            <a:r>
              <a:rPr lang="ca-ES" dirty="0" smtClean="0"/>
              <a:t>, toma de decisions, manera de </a:t>
            </a:r>
            <a:r>
              <a:rPr lang="ca-ES" dirty="0" err="1" smtClean="0"/>
              <a:t>expresarse</a:t>
            </a:r>
            <a:r>
              <a:rPr lang="ca-ES" dirty="0" smtClean="0"/>
              <a:t>, </a:t>
            </a:r>
            <a:r>
              <a:rPr lang="ca-ES" dirty="0" err="1" smtClean="0"/>
              <a:t>lenguaje</a:t>
            </a:r>
            <a:r>
              <a:rPr lang="ca-ES" dirty="0" smtClean="0"/>
              <a:t> </a:t>
            </a:r>
            <a:r>
              <a:rPr lang="ca-ES" dirty="0" err="1" smtClean="0"/>
              <a:t>científico</a:t>
            </a:r>
            <a:r>
              <a:rPr lang="ca-ES" dirty="0"/>
              <a:t>.</a:t>
            </a: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46328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2167050" cy="896471"/>
          </a:xfrm>
          <a:prstGeom prst="rect">
            <a:avLst/>
          </a:prstGeom>
          <a:solidFill>
            <a:schemeClr val="bg2">
              <a:alpha val="45098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0536F377-A153-4FA5-B4BE-F5190002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78" y="815086"/>
            <a:ext cx="8962697" cy="836944"/>
          </a:xfrm>
        </p:spPr>
        <p:txBody>
          <a:bodyPr>
            <a:normAutofit/>
          </a:bodyPr>
          <a:lstStyle/>
          <a:p>
            <a:r>
              <a:rPr lang="es-ES" sz="4000" b="1" cap="all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UNIDAD DIDÁCTICA</a:t>
            </a:r>
            <a:endParaRPr lang="es-ES" sz="4000" b="1" cap="all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2" y="90574"/>
            <a:ext cx="3138363" cy="80589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985" y="11217"/>
            <a:ext cx="3555065" cy="88525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178" y="1898199"/>
            <a:ext cx="987415" cy="424202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062721" y="3255509"/>
            <a:ext cx="303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Equipo </a:t>
            </a:r>
            <a:r>
              <a:rPr lang="ca-ES" dirty="0" err="1" smtClean="0"/>
              <a:t>emprendedores</a:t>
            </a:r>
            <a:r>
              <a:rPr lang="ca-ES" dirty="0" smtClean="0"/>
              <a:t>/as</a:t>
            </a:r>
            <a:endParaRPr lang="es-ES" dirty="0" smtClean="0"/>
          </a:p>
        </p:txBody>
      </p:sp>
      <p:sp>
        <p:nvSpPr>
          <p:cNvPr id="10" name="CuadroTexto 9"/>
          <p:cNvSpPr txBox="1"/>
          <p:nvPr/>
        </p:nvSpPr>
        <p:spPr>
          <a:xfrm>
            <a:off x="2075593" y="4322701"/>
            <a:ext cx="303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Equipo </a:t>
            </a:r>
            <a:r>
              <a:rPr lang="ca-ES" dirty="0" err="1" smtClean="0"/>
              <a:t>medio</a:t>
            </a:r>
            <a:r>
              <a:rPr lang="ca-ES" dirty="0" smtClean="0"/>
              <a:t> </a:t>
            </a:r>
            <a:r>
              <a:rPr lang="ca-ES" dirty="0" err="1" smtClean="0"/>
              <a:t>ambiente</a:t>
            </a:r>
            <a:endParaRPr lang="es-ES" dirty="0" smtClean="0"/>
          </a:p>
        </p:txBody>
      </p:sp>
      <p:sp>
        <p:nvSpPr>
          <p:cNvPr id="11" name="CuadroTexto 10"/>
          <p:cNvSpPr txBox="1"/>
          <p:nvPr/>
        </p:nvSpPr>
        <p:spPr>
          <a:xfrm>
            <a:off x="2075593" y="5389893"/>
            <a:ext cx="3037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Equipo tomadores/as de </a:t>
            </a:r>
            <a:r>
              <a:rPr lang="ca-ES" dirty="0" err="1" smtClean="0"/>
              <a:t>decisiones</a:t>
            </a:r>
            <a:endParaRPr lang="es-ES" dirty="0" smtClean="0"/>
          </a:p>
        </p:txBody>
      </p:sp>
      <p:sp>
        <p:nvSpPr>
          <p:cNvPr id="12" name="CuadroTexto 11"/>
          <p:cNvSpPr txBox="1"/>
          <p:nvPr/>
        </p:nvSpPr>
        <p:spPr>
          <a:xfrm>
            <a:off x="2075593" y="2210574"/>
            <a:ext cx="303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Equipo cultural</a:t>
            </a:r>
            <a:endParaRPr lang="es-ES" dirty="0" smtClean="0"/>
          </a:p>
        </p:txBody>
      </p:sp>
      <p:sp>
        <p:nvSpPr>
          <p:cNvPr id="2" name="Cerrar llave 1"/>
          <p:cNvSpPr/>
          <p:nvPr/>
        </p:nvSpPr>
        <p:spPr>
          <a:xfrm>
            <a:off x="8277062" y="2210574"/>
            <a:ext cx="737085" cy="248145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8994553" y="3255509"/>
            <a:ext cx="3037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Mismas preguntas de desarrollo pero sobre elementos diferentes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9129936" y="5251393"/>
            <a:ext cx="3037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Engloba todas las preguntas de los grupos anteriores. Visión holística </a:t>
            </a:r>
          </a:p>
        </p:txBody>
      </p:sp>
      <p:sp>
        <p:nvSpPr>
          <p:cNvPr id="16" name="Cerrar llave 15"/>
          <p:cNvSpPr/>
          <p:nvPr/>
        </p:nvSpPr>
        <p:spPr>
          <a:xfrm>
            <a:off x="8264190" y="5414748"/>
            <a:ext cx="737085" cy="6286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errar llave 19"/>
          <p:cNvSpPr/>
          <p:nvPr/>
        </p:nvSpPr>
        <p:spPr>
          <a:xfrm>
            <a:off x="4884277" y="2210574"/>
            <a:ext cx="737085" cy="39296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5621362" y="3901840"/>
            <a:ext cx="2300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Mismas preguntas iniciales y finales</a:t>
            </a:r>
          </a:p>
        </p:txBody>
      </p:sp>
    </p:spTree>
    <p:extLst>
      <p:ext uri="{BB962C8B-B14F-4D97-AF65-F5344CB8AC3E}">
        <p14:creationId xmlns:p14="http://schemas.microsoft.com/office/powerpoint/2010/main" val="116882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2167050" cy="896471"/>
          </a:xfrm>
          <a:prstGeom prst="rect">
            <a:avLst/>
          </a:prstGeom>
          <a:solidFill>
            <a:schemeClr val="bg2">
              <a:alpha val="45098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0536F377-A153-4FA5-B4BE-F5190002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78" y="815086"/>
            <a:ext cx="8962697" cy="836944"/>
          </a:xfrm>
        </p:spPr>
        <p:txBody>
          <a:bodyPr>
            <a:normAutofit/>
          </a:bodyPr>
          <a:lstStyle/>
          <a:p>
            <a:r>
              <a:rPr lang="es-ES" sz="4000" b="1" cap="all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UNIDAD DIDÁCTICA</a:t>
            </a:r>
            <a:endParaRPr lang="es-ES" sz="4000" b="1" cap="all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2" y="90574"/>
            <a:ext cx="3138363" cy="80589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985" y="11217"/>
            <a:ext cx="3555065" cy="885254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5744483" y="1161108"/>
            <a:ext cx="10728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hlinkClick r:id="rId5"/>
              </a:rPr>
              <a:t>https://catedractv.es/unidades-didacticas/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178" y="1898199"/>
            <a:ext cx="987415" cy="4242024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2062721" y="3255509"/>
            <a:ext cx="303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Equipo </a:t>
            </a:r>
            <a:r>
              <a:rPr lang="ca-ES" dirty="0" err="1" smtClean="0"/>
              <a:t>emprendedores</a:t>
            </a:r>
            <a:r>
              <a:rPr lang="ca-ES" dirty="0" smtClean="0"/>
              <a:t>/as</a:t>
            </a:r>
            <a:endParaRPr lang="es-ES" dirty="0" smtClean="0"/>
          </a:p>
        </p:txBody>
      </p:sp>
      <p:sp>
        <p:nvSpPr>
          <p:cNvPr id="24" name="CuadroTexto 23"/>
          <p:cNvSpPr txBox="1"/>
          <p:nvPr/>
        </p:nvSpPr>
        <p:spPr>
          <a:xfrm>
            <a:off x="2075593" y="4322701"/>
            <a:ext cx="303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Equipo </a:t>
            </a:r>
            <a:r>
              <a:rPr lang="ca-ES" dirty="0" err="1" smtClean="0"/>
              <a:t>medio</a:t>
            </a:r>
            <a:r>
              <a:rPr lang="ca-ES" dirty="0" smtClean="0"/>
              <a:t> </a:t>
            </a:r>
            <a:r>
              <a:rPr lang="ca-ES" dirty="0" err="1" smtClean="0"/>
              <a:t>ambiente</a:t>
            </a:r>
            <a:endParaRPr lang="es-ES" dirty="0" smtClean="0"/>
          </a:p>
        </p:txBody>
      </p:sp>
      <p:sp>
        <p:nvSpPr>
          <p:cNvPr id="25" name="CuadroTexto 24"/>
          <p:cNvSpPr txBox="1"/>
          <p:nvPr/>
        </p:nvSpPr>
        <p:spPr>
          <a:xfrm>
            <a:off x="2075593" y="5389893"/>
            <a:ext cx="3037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Equipo tomadores/as de </a:t>
            </a:r>
            <a:r>
              <a:rPr lang="ca-ES" dirty="0" err="1" smtClean="0"/>
              <a:t>decisiones</a:t>
            </a:r>
            <a:endParaRPr lang="es-ES" dirty="0" smtClean="0"/>
          </a:p>
        </p:txBody>
      </p:sp>
      <p:sp>
        <p:nvSpPr>
          <p:cNvPr id="26" name="CuadroTexto 25"/>
          <p:cNvSpPr txBox="1"/>
          <p:nvPr/>
        </p:nvSpPr>
        <p:spPr>
          <a:xfrm>
            <a:off x="2075593" y="2210574"/>
            <a:ext cx="303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Equipo cultural</a:t>
            </a:r>
            <a:endParaRPr lang="es-ES" dirty="0" smtClean="0"/>
          </a:p>
        </p:txBody>
      </p:sp>
      <p:sp>
        <p:nvSpPr>
          <p:cNvPr id="27" name="Cerrar llave 26"/>
          <p:cNvSpPr/>
          <p:nvPr/>
        </p:nvSpPr>
        <p:spPr>
          <a:xfrm>
            <a:off x="8277062" y="2210574"/>
            <a:ext cx="737085" cy="248145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CuadroTexto 27"/>
          <p:cNvSpPr txBox="1"/>
          <p:nvPr/>
        </p:nvSpPr>
        <p:spPr>
          <a:xfrm>
            <a:off x="8994553" y="3255509"/>
            <a:ext cx="3037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Mismas preguntas de desarrollo pero sobre elementos diferentes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9129936" y="5251393"/>
            <a:ext cx="3037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Engloba todas las preguntas de los grupos anteriores. Visión holística </a:t>
            </a:r>
          </a:p>
        </p:txBody>
      </p:sp>
      <p:sp>
        <p:nvSpPr>
          <p:cNvPr id="30" name="Cerrar llave 29"/>
          <p:cNvSpPr/>
          <p:nvPr/>
        </p:nvSpPr>
        <p:spPr>
          <a:xfrm>
            <a:off x="8264190" y="5414748"/>
            <a:ext cx="737085" cy="6286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Cerrar llave 30"/>
          <p:cNvSpPr/>
          <p:nvPr/>
        </p:nvSpPr>
        <p:spPr>
          <a:xfrm>
            <a:off x="4884277" y="2210574"/>
            <a:ext cx="737085" cy="39296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CuadroTexto 31"/>
          <p:cNvSpPr txBox="1"/>
          <p:nvPr/>
        </p:nvSpPr>
        <p:spPr>
          <a:xfrm>
            <a:off x="5621362" y="3901840"/>
            <a:ext cx="2300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Mismas preguntas iniciales y finales</a:t>
            </a:r>
          </a:p>
        </p:txBody>
      </p:sp>
    </p:spTree>
    <p:extLst>
      <p:ext uri="{BB962C8B-B14F-4D97-AF65-F5344CB8AC3E}">
        <p14:creationId xmlns:p14="http://schemas.microsoft.com/office/powerpoint/2010/main" val="243719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2167050" cy="896471"/>
          </a:xfrm>
          <a:prstGeom prst="rect">
            <a:avLst/>
          </a:prstGeom>
          <a:solidFill>
            <a:schemeClr val="bg2">
              <a:alpha val="45098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0536F377-A153-4FA5-B4BE-F5190002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78" y="815086"/>
            <a:ext cx="8962697" cy="836944"/>
          </a:xfrm>
        </p:spPr>
        <p:txBody>
          <a:bodyPr>
            <a:normAutofit/>
          </a:bodyPr>
          <a:lstStyle/>
          <a:p>
            <a:r>
              <a:rPr lang="ca-ES" sz="4000" b="1" cap="all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OTRAS CONSIDERACIONES</a:t>
            </a:r>
            <a:endParaRPr lang="es-ES" sz="4000" b="1" cap="all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2" y="90574"/>
            <a:ext cx="3138363" cy="80589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985" y="11217"/>
            <a:ext cx="3555065" cy="885254"/>
          </a:xfrm>
          <a:prstGeom prst="rect">
            <a:avLst/>
          </a:prstGeom>
        </p:spPr>
      </p:pic>
      <p:sp>
        <p:nvSpPr>
          <p:cNvPr id="2" name="Esquina doblada 1"/>
          <p:cNvSpPr/>
          <p:nvPr/>
        </p:nvSpPr>
        <p:spPr>
          <a:xfrm>
            <a:off x="583474" y="1970314"/>
            <a:ext cx="3156857" cy="1894115"/>
          </a:xfrm>
          <a:prstGeom prst="foldedCorne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PLAN DE TRANSICIÓN. </a:t>
            </a:r>
            <a:r>
              <a:rPr lang="ca-ES" dirty="0" err="1" smtClean="0"/>
              <a:t>Coordinación</a:t>
            </a:r>
            <a:r>
              <a:rPr lang="ca-ES" dirty="0" smtClean="0"/>
              <a:t> entre </a:t>
            </a:r>
            <a:r>
              <a:rPr lang="ca-ES" dirty="0" err="1" smtClean="0"/>
              <a:t>centros</a:t>
            </a:r>
            <a:r>
              <a:rPr lang="ca-ES" dirty="0" smtClean="0"/>
              <a:t>.</a:t>
            </a:r>
          </a:p>
          <a:p>
            <a:pPr algn="ctr"/>
            <a:endParaRPr lang="ca-ES" dirty="0"/>
          </a:p>
          <a:p>
            <a:pPr algn="ctr"/>
            <a:r>
              <a:rPr lang="ca-ES" dirty="0" smtClean="0"/>
              <a:t>FILOSOFÍA INCREMENTAL Y COMPLEMENTARIA</a:t>
            </a:r>
            <a:endParaRPr lang="es-ES" dirty="0"/>
          </a:p>
        </p:txBody>
      </p:sp>
      <p:sp>
        <p:nvSpPr>
          <p:cNvPr id="13" name="Esquina doblada 12"/>
          <p:cNvSpPr/>
          <p:nvPr/>
        </p:nvSpPr>
        <p:spPr>
          <a:xfrm>
            <a:off x="3892338" y="1970313"/>
            <a:ext cx="3156857" cy="1894115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ATENCIÓN A LA DIVERSIDAD</a:t>
            </a:r>
          </a:p>
          <a:p>
            <a:pPr algn="ctr"/>
            <a:endParaRPr lang="ca-ES" dirty="0"/>
          </a:p>
          <a:p>
            <a:pPr algn="ctr"/>
            <a:r>
              <a:rPr lang="ca-ES" dirty="0" err="1" smtClean="0"/>
              <a:t>Tipo</a:t>
            </a:r>
            <a:r>
              <a:rPr lang="ca-ES" dirty="0" smtClean="0"/>
              <a:t> de pregunta </a:t>
            </a:r>
            <a:r>
              <a:rPr lang="ca-ES" dirty="0" err="1" smtClean="0"/>
              <a:t>abierta</a:t>
            </a:r>
            <a:r>
              <a:rPr lang="ca-ES" dirty="0" smtClean="0"/>
              <a:t> (</a:t>
            </a:r>
            <a:r>
              <a:rPr lang="ca-ES" dirty="0" err="1" smtClean="0"/>
              <a:t>Dosier</a:t>
            </a:r>
            <a:r>
              <a:rPr lang="ca-ES" dirty="0" smtClean="0"/>
              <a:t> con la </a:t>
            </a:r>
            <a:r>
              <a:rPr lang="ca-ES" dirty="0" err="1" smtClean="0"/>
              <a:t>información</a:t>
            </a:r>
            <a:r>
              <a:rPr lang="ca-ES" dirty="0" smtClean="0"/>
              <a:t>)</a:t>
            </a:r>
          </a:p>
          <a:p>
            <a:pPr algn="ctr"/>
            <a:r>
              <a:rPr lang="ca-ES" dirty="0" smtClean="0"/>
              <a:t>Trabajo </a:t>
            </a:r>
            <a:r>
              <a:rPr lang="ca-ES" dirty="0" err="1" smtClean="0"/>
              <a:t>cooperativo</a:t>
            </a:r>
            <a:endParaRPr lang="es-ES" dirty="0"/>
          </a:p>
        </p:txBody>
      </p:sp>
      <p:sp>
        <p:nvSpPr>
          <p:cNvPr id="14" name="Esquina doblada 13"/>
          <p:cNvSpPr/>
          <p:nvPr/>
        </p:nvSpPr>
        <p:spPr>
          <a:xfrm>
            <a:off x="7201202" y="1957416"/>
            <a:ext cx="3984958" cy="1894115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CONSIDERACIONES  METODOLÓGICAS</a:t>
            </a:r>
          </a:p>
          <a:p>
            <a:pPr algn="ctr"/>
            <a:endParaRPr lang="ca-ES" sz="100" dirty="0" smtClean="0"/>
          </a:p>
          <a:p>
            <a:pPr marL="285750" indent="-285750" algn="ctr">
              <a:buFontTx/>
              <a:buChar char="-"/>
            </a:pPr>
            <a:r>
              <a:rPr lang="ca-ES" dirty="0" smtClean="0"/>
              <a:t>Fomento de </a:t>
            </a:r>
            <a:r>
              <a:rPr lang="ca-ES" dirty="0" err="1" smtClean="0"/>
              <a:t>actitudes</a:t>
            </a:r>
            <a:endParaRPr lang="ca-ES" dirty="0" smtClean="0"/>
          </a:p>
          <a:p>
            <a:pPr marL="285750" indent="-285750" algn="ctr">
              <a:buFontTx/>
              <a:buChar char="-"/>
            </a:pPr>
            <a:r>
              <a:rPr lang="ca-ES" dirty="0" err="1" smtClean="0"/>
              <a:t>Aprendizaje</a:t>
            </a:r>
            <a:r>
              <a:rPr lang="ca-ES" dirty="0" smtClean="0"/>
              <a:t> </a:t>
            </a:r>
            <a:r>
              <a:rPr lang="ca-ES" dirty="0" err="1" smtClean="0"/>
              <a:t>cooperativo</a:t>
            </a:r>
            <a:endParaRPr lang="ca-ES" dirty="0" smtClean="0"/>
          </a:p>
          <a:p>
            <a:pPr marL="285750" indent="-285750" algn="ctr">
              <a:buFontTx/>
              <a:buChar char="-"/>
            </a:pPr>
            <a:r>
              <a:rPr lang="ca-ES" dirty="0" err="1" smtClean="0"/>
              <a:t>Arte</a:t>
            </a:r>
            <a:r>
              <a:rPr lang="ca-ES" dirty="0" smtClean="0"/>
              <a:t> de comunicar</a:t>
            </a:r>
          </a:p>
          <a:p>
            <a:pPr marL="285750" indent="-285750" algn="ctr">
              <a:buFontTx/>
              <a:buChar char="-"/>
            </a:pPr>
            <a:r>
              <a:rPr lang="ca-ES" dirty="0" err="1" smtClean="0"/>
              <a:t>Juego</a:t>
            </a:r>
            <a:r>
              <a:rPr lang="ca-ES" dirty="0" smtClean="0"/>
              <a:t> de rol y </a:t>
            </a:r>
            <a:r>
              <a:rPr lang="ca-ES" dirty="0" err="1" smtClean="0"/>
              <a:t>debate</a:t>
            </a:r>
            <a:endParaRPr lang="es-ES" dirty="0"/>
          </a:p>
        </p:txBody>
      </p:sp>
      <p:sp>
        <p:nvSpPr>
          <p:cNvPr id="15" name="Esquina doblada 14"/>
          <p:cNvSpPr/>
          <p:nvPr/>
        </p:nvSpPr>
        <p:spPr>
          <a:xfrm>
            <a:off x="583474" y="4182713"/>
            <a:ext cx="3156857" cy="1894115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EVALUACIÓN</a:t>
            </a:r>
          </a:p>
          <a:p>
            <a:pPr algn="ctr"/>
            <a:endParaRPr lang="ca-ES" dirty="0"/>
          </a:p>
          <a:p>
            <a:pPr algn="ctr"/>
            <a:r>
              <a:rPr lang="ca-ES" dirty="0" err="1" smtClean="0"/>
              <a:t>Autoevaluación</a:t>
            </a:r>
            <a:endParaRPr lang="ca-ES" dirty="0" smtClean="0"/>
          </a:p>
          <a:p>
            <a:pPr algn="ctr"/>
            <a:r>
              <a:rPr lang="ca-ES" dirty="0" err="1" smtClean="0"/>
              <a:t>Coevaluación</a:t>
            </a:r>
            <a:endParaRPr lang="ca-ES" dirty="0" smtClean="0"/>
          </a:p>
          <a:p>
            <a:pPr algn="ctr"/>
            <a:r>
              <a:rPr lang="ca-ES" dirty="0" err="1" smtClean="0"/>
              <a:t>Evaluación</a:t>
            </a:r>
            <a:r>
              <a:rPr lang="ca-ES" dirty="0" smtClean="0"/>
              <a:t> del </a:t>
            </a:r>
            <a:r>
              <a:rPr lang="ca-ES" dirty="0" err="1" smtClean="0"/>
              <a:t>profesorado</a:t>
            </a:r>
            <a:endParaRPr lang="es-ES" dirty="0"/>
          </a:p>
        </p:txBody>
      </p:sp>
      <p:sp>
        <p:nvSpPr>
          <p:cNvPr id="16" name="Esquina doblada 15"/>
          <p:cNvSpPr/>
          <p:nvPr/>
        </p:nvSpPr>
        <p:spPr>
          <a:xfrm>
            <a:off x="3892338" y="4157609"/>
            <a:ext cx="3156857" cy="1894115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FOMENTO DE LA LECTURA Y UTILIZACIÓN DE LAS TICS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110765" y="5267499"/>
            <a:ext cx="2720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hlinkClick r:id="rId5"/>
              </a:rPr>
              <a:t>https://catedractv.es/unidades-didacticas/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20" name="Esquina doblada 19"/>
          <p:cNvSpPr/>
          <p:nvPr/>
        </p:nvSpPr>
        <p:spPr>
          <a:xfrm>
            <a:off x="7267622" y="4182712"/>
            <a:ext cx="3918538" cy="1894115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ACTIVIDADES COMPLEMENTARIAS</a:t>
            </a:r>
          </a:p>
          <a:p>
            <a:pPr algn="ctr"/>
            <a:endParaRPr lang="ca-ES" dirty="0"/>
          </a:p>
          <a:p>
            <a:pPr algn="ctr"/>
            <a:r>
              <a:rPr lang="ca-ES" dirty="0" err="1" smtClean="0"/>
              <a:t>Reflexión</a:t>
            </a:r>
            <a:r>
              <a:rPr lang="ca-ES" dirty="0" smtClean="0"/>
              <a:t> en la tercera </a:t>
            </a:r>
            <a:r>
              <a:rPr lang="ca-ES" dirty="0" err="1" smtClean="0"/>
              <a:t>sesión</a:t>
            </a:r>
            <a:endParaRPr lang="ca-ES" dirty="0" smtClean="0"/>
          </a:p>
        </p:txBody>
      </p:sp>
    </p:spTree>
    <p:extLst>
      <p:ext uri="{BB962C8B-B14F-4D97-AF65-F5344CB8AC3E}">
        <p14:creationId xmlns:p14="http://schemas.microsoft.com/office/powerpoint/2010/main" val="217385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67050" cy="896471"/>
          </a:xfrm>
          <a:prstGeom prst="rect">
            <a:avLst/>
          </a:prstGeom>
          <a:solidFill>
            <a:schemeClr val="bg2">
              <a:alpha val="45098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0536F377-A153-4FA5-B4BE-F5190002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6" y="3191434"/>
            <a:ext cx="3635828" cy="899159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b="1" cap="all" dirty="0" smtClean="0">
                <a:solidFill>
                  <a:schemeClr val="tx1"/>
                </a:solidFill>
                <a:latin typeface="+mn-lt"/>
              </a:rPr>
              <a:t>¿quién?</a:t>
            </a:r>
            <a:br>
              <a:rPr lang="es-ES" sz="4000" b="1" cap="all" dirty="0" smtClean="0">
                <a:solidFill>
                  <a:schemeClr val="tx1"/>
                </a:solidFill>
                <a:latin typeface="+mn-lt"/>
              </a:rPr>
            </a:br>
            <a:r>
              <a:rPr lang="es-ES" sz="4000" b="1" cap="all" dirty="0" smtClean="0">
                <a:solidFill>
                  <a:schemeClr val="tx1"/>
                </a:solidFill>
                <a:latin typeface="+mn-lt"/>
              </a:rPr>
              <a:t>¿cómo?</a:t>
            </a:r>
            <a:endParaRPr lang="es-ES" sz="4000" b="1" cap="all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2" y="90574"/>
            <a:ext cx="3138363" cy="80589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985" y="11217"/>
            <a:ext cx="3555065" cy="88525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312920" y="1273629"/>
            <a:ext cx="7683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/>
              <a:t>PROFESORADO DE SECUNDARIA. DEPARTAMENTO DE GEOGRAFÍA E HISTÓRIA</a:t>
            </a:r>
            <a:endParaRPr lang="ca-ES" dirty="0" smtClean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2521" y="2020119"/>
            <a:ext cx="987415" cy="424202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9117064" y="3377429"/>
            <a:ext cx="303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Equipo </a:t>
            </a:r>
            <a:r>
              <a:rPr lang="ca-ES" dirty="0" err="1" smtClean="0"/>
              <a:t>emprendedores</a:t>
            </a:r>
            <a:r>
              <a:rPr lang="ca-ES" dirty="0" smtClean="0"/>
              <a:t>/as</a:t>
            </a:r>
            <a:endParaRPr lang="es-ES" dirty="0" smtClean="0"/>
          </a:p>
        </p:txBody>
      </p:sp>
      <p:sp>
        <p:nvSpPr>
          <p:cNvPr id="13" name="CuadroTexto 12"/>
          <p:cNvSpPr txBox="1"/>
          <p:nvPr/>
        </p:nvSpPr>
        <p:spPr>
          <a:xfrm>
            <a:off x="9129936" y="4444621"/>
            <a:ext cx="303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Equipo </a:t>
            </a:r>
            <a:r>
              <a:rPr lang="ca-ES" dirty="0" err="1" smtClean="0"/>
              <a:t>medio</a:t>
            </a:r>
            <a:r>
              <a:rPr lang="ca-ES" dirty="0" smtClean="0"/>
              <a:t> </a:t>
            </a:r>
            <a:r>
              <a:rPr lang="ca-ES" dirty="0" err="1" smtClean="0"/>
              <a:t>ambiente</a:t>
            </a:r>
            <a:endParaRPr lang="es-ES" dirty="0" smtClean="0"/>
          </a:p>
        </p:txBody>
      </p:sp>
      <p:sp>
        <p:nvSpPr>
          <p:cNvPr id="14" name="CuadroTexto 13"/>
          <p:cNvSpPr txBox="1"/>
          <p:nvPr/>
        </p:nvSpPr>
        <p:spPr>
          <a:xfrm>
            <a:off x="9129936" y="5511813"/>
            <a:ext cx="3037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Equipo tomadores/as de </a:t>
            </a:r>
            <a:r>
              <a:rPr lang="ca-ES" dirty="0" err="1" smtClean="0"/>
              <a:t>decisiones</a:t>
            </a:r>
            <a:endParaRPr lang="es-ES" dirty="0" smtClean="0"/>
          </a:p>
        </p:txBody>
      </p:sp>
      <p:sp>
        <p:nvSpPr>
          <p:cNvPr id="16" name="CuadroTexto 15"/>
          <p:cNvSpPr txBox="1"/>
          <p:nvPr/>
        </p:nvSpPr>
        <p:spPr>
          <a:xfrm>
            <a:off x="9129936" y="2332494"/>
            <a:ext cx="303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Equipo cultural</a:t>
            </a:r>
            <a:endParaRPr lang="es-ES" dirty="0" smtClean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1133" y="2403172"/>
            <a:ext cx="30861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4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2167050" cy="896471"/>
          </a:xfrm>
          <a:prstGeom prst="rect">
            <a:avLst/>
          </a:prstGeom>
          <a:solidFill>
            <a:schemeClr val="bg2">
              <a:alpha val="45098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0536F377-A153-4FA5-B4BE-F5190002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78" y="815086"/>
            <a:ext cx="8962697" cy="836944"/>
          </a:xfrm>
        </p:spPr>
        <p:txBody>
          <a:bodyPr>
            <a:normAutofit/>
          </a:bodyPr>
          <a:lstStyle/>
          <a:p>
            <a:r>
              <a:rPr lang="ca-ES" sz="4000" b="1" cap="all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¿</a:t>
            </a:r>
            <a:r>
              <a:rPr lang="ca-ES" sz="4000" b="1" cap="all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cómo</a:t>
            </a:r>
            <a:r>
              <a:rPr lang="ca-ES" sz="4000" b="1" cap="all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?</a:t>
            </a:r>
            <a:endParaRPr lang="es-ES" sz="4000" b="1" cap="all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2" y="90574"/>
            <a:ext cx="3138363" cy="80589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985" y="11217"/>
            <a:ext cx="3555065" cy="88525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960117" y="3586707"/>
            <a:ext cx="41653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5"/>
              </a:rPr>
              <a:t>https://catedractv.es/unidades-didacticas/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178" y="2319197"/>
            <a:ext cx="30861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7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2167050" cy="896471"/>
          </a:xfrm>
          <a:prstGeom prst="rect">
            <a:avLst/>
          </a:prstGeom>
          <a:solidFill>
            <a:schemeClr val="bg2">
              <a:alpha val="45098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2" y="90574"/>
            <a:ext cx="3138363" cy="80589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985" y="11217"/>
            <a:ext cx="3555065" cy="885254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0536F377-A153-4FA5-B4BE-F519000295E7}"/>
              </a:ext>
            </a:extLst>
          </p:cNvPr>
          <p:cNvSpPr txBox="1">
            <a:spLocks/>
          </p:cNvSpPr>
          <p:nvPr/>
        </p:nvSpPr>
        <p:spPr>
          <a:xfrm>
            <a:off x="1096853" y="896471"/>
            <a:ext cx="8065807" cy="8369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sz="4000" b="1" cap="all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SESIÓN 1</a:t>
            </a:r>
            <a:endParaRPr lang="es-ES" sz="4000" b="1" cap="all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94320" y="2111829"/>
            <a:ext cx="84162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Agrupamos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 alumnado</a:t>
            </a:r>
          </a:p>
          <a:p>
            <a:pPr marL="342900" indent="-342900">
              <a:buAutoNum type="arabicPeriod"/>
            </a:pPr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Damos tiempo marcado para 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realizar la parte de </a:t>
            </a:r>
            <a:r>
              <a:rPr lang="es-ES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preguntas iniciales (</a:t>
            </a:r>
            <a:r>
              <a:rPr lang="es-ES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</a:t>
            </a:r>
            <a:r>
              <a:rPr lang="es-ES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y 2)</a:t>
            </a:r>
          </a:p>
          <a:p>
            <a:pPr marL="342900" indent="-342900">
              <a:buAutoNum type="arabicPeriod"/>
            </a:pPr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Hacemos  una 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puesta en común</a:t>
            </a:r>
          </a:p>
          <a:p>
            <a:pPr marL="342900" indent="-342900">
              <a:buAutoNum type="arabicPeriod"/>
            </a:pPr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Explicamos la 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finalidad del debate y cómo se va a realizar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También los 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recursos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del cuaderno para resolver las cuestiones </a:t>
            </a:r>
          </a:p>
          <a:p>
            <a:pPr marL="354013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Aportamos/facilitamos el conocimiento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necesario para resolver las cuestiones “Cuestión de expertos”)</a:t>
            </a:r>
          </a:p>
          <a:p>
            <a:pPr marL="354013"/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5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Damos tiempo marcado para 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realizar la parte de preguntas </a:t>
            </a:r>
            <a:r>
              <a:rPr lang="es-ES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“Cuestión de experto”</a:t>
            </a:r>
          </a:p>
          <a:p>
            <a:pPr marL="354013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Guiamos en la obtención de respuestas y aseguramos la base del debate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1113"/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5"/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Icon Pasos Icono De Los Zapatos - Imagen gratis en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894" y="3266083"/>
            <a:ext cx="1938807" cy="193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46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2167050" cy="896471"/>
          </a:xfrm>
          <a:prstGeom prst="rect">
            <a:avLst/>
          </a:prstGeom>
          <a:solidFill>
            <a:schemeClr val="bg2">
              <a:alpha val="45098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2" y="90574"/>
            <a:ext cx="3138363" cy="80589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985" y="11217"/>
            <a:ext cx="3555065" cy="885254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057483"/>
              </p:ext>
            </p:extLst>
          </p:nvPr>
        </p:nvGraphicFramePr>
        <p:xfrm>
          <a:off x="5747657" y="3400226"/>
          <a:ext cx="6017208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5736"/>
                <a:gridCol w="2005736"/>
                <a:gridCol w="20057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QUÉ PREGUNTAMOS</a:t>
                      </a:r>
                      <a:endParaRPr lang="es-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QUÉ</a:t>
                      </a:r>
                      <a:r>
                        <a:rPr lang="es-ES" sz="1400" baseline="0" noProof="0" dirty="0" smtClean="0"/>
                        <a:t> QUEREMOS OBTENER</a:t>
                      </a:r>
                      <a:endParaRPr lang="es-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PUESTA EN COMÚN</a:t>
                      </a:r>
                      <a:endParaRPr lang="es-ES" sz="1400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Descripción valorativa</a:t>
                      </a:r>
                      <a:r>
                        <a:rPr lang="es-ES" sz="1400" baseline="0" noProof="0" dirty="0" smtClean="0"/>
                        <a:t> del modelo territorial</a:t>
                      </a:r>
                      <a:endParaRPr lang="es-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Conocen</a:t>
                      </a:r>
                      <a:r>
                        <a:rPr lang="es-ES" sz="1400" baseline="0" noProof="0" dirty="0" smtClean="0"/>
                        <a:t> qué es un modelo territorial. Mencionan todos los tipos de elementos y su interrelación. Diagnostico integral</a:t>
                      </a:r>
                      <a:endParaRPr lang="es-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Concepto</a:t>
                      </a:r>
                      <a:r>
                        <a:rPr lang="es-ES" sz="1400" baseline="0" noProof="0" dirty="0" smtClean="0"/>
                        <a:t> de territorio, idea de modelo territorial. Elementos e interrelación</a:t>
                      </a:r>
                      <a:endParaRPr lang="es-ES" sz="1400" noProof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0536F377-A153-4FA5-B4BE-F519000295E7}"/>
              </a:ext>
            </a:extLst>
          </p:cNvPr>
          <p:cNvSpPr txBox="1">
            <a:spLocks/>
          </p:cNvSpPr>
          <p:nvPr/>
        </p:nvSpPr>
        <p:spPr>
          <a:xfrm>
            <a:off x="1096853" y="896471"/>
            <a:ext cx="8065807" cy="8369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b="1" cap="all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SESIÓN 1: PREGUNTAS INICIALES</a:t>
            </a:r>
            <a:endParaRPr lang="es-ES" sz="4000" b="1" cap="all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160" y="2019295"/>
            <a:ext cx="5463067" cy="404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3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2167050" cy="896471"/>
          </a:xfrm>
          <a:prstGeom prst="rect">
            <a:avLst/>
          </a:prstGeom>
          <a:solidFill>
            <a:schemeClr val="bg2">
              <a:alpha val="45098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2" y="90574"/>
            <a:ext cx="3138363" cy="80589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985" y="11217"/>
            <a:ext cx="3555065" cy="885254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895210"/>
              </p:ext>
            </p:extLst>
          </p:nvPr>
        </p:nvGraphicFramePr>
        <p:xfrm>
          <a:off x="6176864" y="3253273"/>
          <a:ext cx="5625321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5107"/>
                <a:gridCol w="1875107"/>
                <a:gridCol w="18751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QUÉ PREGUNTAMOS</a:t>
                      </a:r>
                      <a:endParaRPr lang="es-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QUÉ</a:t>
                      </a:r>
                      <a:r>
                        <a:rPr lang="es-ES" sz="1400" baseline="0" noProof="0" dirty="0" smtClean="0"/>
                        <a:t> QUEREMOS OBTENER</a:t>
                      </a:r>
                      <a:endParaRPr lang="es-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PUESTA EN COMÚN</a:t>
                      </a:r>
                      <a:endParaRPr lang="es-ES" sz="1400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Qué es un</a:t>
                      </a:r>
                      <a:r>
                        <a:rPr lang="es-ES" sz="1400" baseline="0" noProof="0" dirty="0" smtClean="0"/>
                        <a:t> modelo territorial adecuado</a:t>
                      </a:r>
                      <a:endParaRPr lang="es-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Valoración crítica del modelo territorial. Aprovechamiento adecuado</a:t>
                      </a:r>
                      <a:r>
                        <a:rPr lang="es-ES" sz="1400" baseline="0" noProof="0" dirty="0" smtClean="0"/>
                        <a:t> de los recursos del territorio</a:t>
                      </a:r>
                      <a:endParaRPr lang="es-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Introducir/recuperar</a:t>
                      </a:r>
                      <a:r>
                        <a:rPr lang="es-ES" sz="1400" baseline="0" noProof="0" dirty="0" smtClean="0"/>
                        <a:t> el concepto de recurso territorial</a:t>
                      </a:r>
                      <a:endParaRPr lang="es-ES" sz="1400" noProof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0536F377-A153-4FA5-B4BE-F519000295E7}"/>
              </a:ext>
            </a:extLst>
          </p:cNvPr>
          <p:cNvSpPr txBox="1">
            <a:spLocks/>
          </p:cNvSpPr>
          <p:nvPr/>
        </p:nvSpPr>
        <p:spPr>
          <a:xfrm>
            <a:off x="1096853" y="896471"/>
            <a:ext cx="8065807" cy="8369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b="1" cap="all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SESIÓN 1: PREGUNTAS INICIALES</a:t>
            </a:r>
            <a:endParaRPr lang="es-ES" sz="4000" b="1" cap="all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12789" t="38094" r="47841" b="33124"/>
          <a:stretch/>
        </p:blipFill>
        <p:spPr>
          <a:xfrm>
            <a:off x="130630" y="2892489"/>
            <a:ext cx="5831632" cy="239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0"/>
            <a:ext cx="12167050" cy="896471"/>
          </a:xfrm>
          <a:prstGeom prst="rect">
            <a:avLst/>
          </a:prstGeom>
          <a:solidFill>
            <a:schemeClr val="bg2">
              <a:alpha val="45098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0536F377-A153-4FA5-B4BE-F5190002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78" y="1031214"/>
            <a:ext cx="8962697" cy="836944"/>
          </a:xfrm>
        </p:spPr>
        <p:txBody>
          <a:bodyPr>
            <a:normAutofit/>
          </a:bodyPr>
          <a:lstStyle/>
          <a:p>
            <a:r>
              <a:rPr lang="es-ES" sz="4000" b="1" cap="all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Estructura de </a:t>
            </a:r>
            <a:r>
              <a:rPr lang="es-ES" sz="4000" b="1" cap="all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las jornadas</a:t>
            </a:r>
            <a:endParaRPr lang="es-ES" sz="4000" b="1" cap="all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D0561EDB-47B4-4044-A5B4-CDFC8804A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88" y="1834647"/>
            <a:ext cx="11231285" cy="449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Bef>
                <a:spcPts val="1200"/>
              </a:spcBef>
              <a:spcAft>
                <a:spcPts val="450"/>
              </a:spcAft>
            </a:pPr>
            <a:r>
              <a:rPr lang="es-ES" altLang="es-ES" sz="2000" b="1" dirty="0" smtClean="0">
                <a:latin typeface="Times New Roman" pitchFamily="18" charset="0"/>
              </a:rPr>
              <a:t>1era </a:t>
            </a:r>
            <a:r>
              <a:rPr lang="es-ES" altLang="es-ES" sz="2000" b="1" dirty="0">
                <a:latin typeface="Times New Roman" pitchFamily="18" charset="0"/>
              </a:rPr>
              <a:t>Sesión (24 de </a:t>
            </a:r>
            <a:r>
              <a:rPr lang="es-ES" altLang="es-ES" sz="2000" b="1" dirty="0" smtClean="0">
                <a:latin typeface="Times New Roman" pitchFamily="18" charset="0"/>
              </a:rPr>
              <a:t>septiembre)</a:t>
            </a:r>
          </a:p>
          <a:p>
            <a:pPr marL="800100" lvl="1" indent="-342900" algn="just" eaLnBrk="1" hangingPunct="1">
              <a:spcBef>
                <a:spcPts val="120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s-ES" altLang="es-ES" sz="2000" dirty="0" smtClean="0">
                <a:latin typeface="Times New Roman" pitchFamily="18" charset="0"/>
              </a:rPr>
              <a:t>Introducción </a:t>
            </a:r>
            <a:r>
              <a:rPr lang="es-ES" altLang="es-ES" sz="2000" dirty="0">
                <a:latin typeface="Times New Roman" pitchFamily="18" charset="0"/>
              </a:rPr>
              <a:t>a la CCTV, filosofía y </a:t>
            </a:r>
            <a:r>
              <a:rPr lang="es-ES" altLang="es-ES" sz="2000" dirty="0" smtClean="0">
                <a:latin typeface="Times New Roman" pitchFamily="18" charset="0"/>
              </a:rPr>
              <a:t>proyectos</a:t>
            </a:r>
          </a:p>
          <a:p>
            <a:pPr marL="800100" lvl="1" indent="-342900" algn="just" eaLnBrk="1" hangingPunct="1">
              <a:spcBef>
                <a:spcPts val="1200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s-ES" altLang="es-ES" sz="2000" dirty="0" smtClean="0">
                <a:latin typeface="Times New Roman" pitchFamily="18" charset="0"/>
              </a:rPr>
              <a:t>Introducción </a:t>
            </a:r>
            <a:r>
              <a:rPr lang="es-ES" altLang="es-ES" sz="2000" dirty="0">
                <a:latin typeface="Times New Roman" pitchFamily="18" charset="0"/>
              </a:rPr>
              <a:t>a las jornadas y presentación de las unidades didácticas como eje estructurador de la propuesta</a:t>
            </a:r>
          </a:p>
          <a:p>
            <a:pPr marL="0" indent="0" algn="ctr" eaLnBrk="1" hangingPunct="1">
              <a:spcBef>
                <a:spcPts val="1200"/>
              </a:spcBef>
              <a:spcAft>
                <a:spcPts val="225"/>
              </a:spcAft>
            </a:pPr>
            <a:r>
              <a:rPr lang="es-ES" altLang="es-ES" sz="2000" b="1" dirty="0">
                <a:latin typeface="Times New Roman" pitchFamily="18" charset="0"/>
              </a:rPr>
              <a:t>2nda Sesión (28 de septiembre)</a:t>
            </a:r>
            <a:endParaRPr lang="es-ES" altLang="es-ES" sz="2000" dirty="0">
              <a:latin typeface="Times New Roman" pitchFamily="18" charset="0"/>
            </a:endParaRPr>
          </a:p>
          <a:p>
            <a:pPr marL="800100" lvl="1" indent="-342900" algn="just" eaLnBrk="1" hangingPunct="1">
              <a:spcBef>
                <a:spcPts val="1200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s-ES" altLang="es-ES" sz="2000" dirty="0" smtClean="0">
                <a:latin typeface="Times New Roman" pitchFamily="18" charset="0"/>
              </a:rPr>
              <a:t>Sobre </a:t>
            </a:r>
            <a:r>
              <a:rPr lang="es-ES" altLang="es-ES" sz="2000" dirty="0">
                <a:latin typeface="Times New Roman" pitchFamily="18" charset="0"/>
              </a:rPr>
              <a:t>como aplicar la </a:t>
            </a:r>
            <a:r>
              <a:rPr lang="es-ES" altLang="es-ES" sz="2000" dirty="0">
                <a:latin typeface="Times New Roman" pitchFamily="18" charset="0"/>
              </a:rPr>
              <a:t>actividad </a:t>
            </a:r>
            <a:r>
              <a:rPr lang="es-ES" altLang="es-ES" sz="2000" dirty="0">
                <a:latin typeface="Times New Roman" pitchFamily="18" charset="0"/>
              </a:rPr>
              <a:t>en las </a:t>
            </a:r>
            <a:r>
              <a:rPr lang="es-ES" altLang="es-ES" sz="2000" dirty="0">
                <a:latin typeface="Times New Roman" pitchFamily="18" charset="0"/>
              </a:rPr>
              <a:t>aulas de acuerdo con el enfoque propuesto </a:t>
            </a:r>
            <a:r>
              <a:rPr lang="es-ES" altLang="es-ES" sz="2000" dirty="0">
                <a:latin typeface="Times New Roman" pitchFamily="18" charset="0"/>
              </a:rPr>
              <a:t>(dividido entre </a:t>
            </a:r>
            <a:r>
              <a:rPr lang="es-ES" altLang="es-ES" sz="2000" dirty="0">
                <a:latin typeface="Times New Roman" pitchFamily="18" charset="0"/>
              </a:rPr>
              <a:t>Educación Primaria </a:t>
            </a:r>
            <a:r>
              <a:rPr lang="es-ES" altLang="es-ES" sz="2000" dirty="0">
                <a:latin typeface="Times New Roman" pitchFamily="18" charset="0"/>
              </a:rPr>
              <a:t>y </a:t>
            </a:r>
            <a:r>
              <a:rPr lang="es-ES" altLang="es-ES" sz="2000" dirty="0">
                <a:latin typeface="Times New Roman" pitchFamily="18" charset="0"/>
              </a:rPr>
              <a:t>Educación Secundaria)</a:t>
            </a:r>
            <a:endParaRPr lang="es-ES" altLang="es-ES" sz="20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1200"/>
              </a:spcBef>
              <a:spcAft>
                <a:spcPts val="225"/>
              </a:spcAft>
            </a:pPr>
            <a:r>
              <a:rPr lang="es-ES" altLang="es-ES" sz="2000" b="1" dirty="0">
                <a:latin typeface="Times New Roman" pitchFamily="18" charset="0"/>
              </a:rPr>
              <a:t>3era Sesión (30 de septiembre)</a:t>
            </a:r>
            <a:endParaRPr lang="es-ES" altLang="es-ES" sz="2000" dirty="0">
              <a:latin typeface="Times New Roman" pitchFamily="18" charset="0"/>
            </a:endParaRPr>
          </a:p>
          <a:p>
            <a:pPr marL="800100" lvl="1" indent="-342900" algn="just" eaLnBrk="1" hangingPunct="1">
              <a:spcBef>
                <a:spcPts val="1200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s-ES" altLang="es-ES" sz="2000" dirty="0" smtClean="0">
                <a:latin typeface="Times New Roman" pitchFamily="18" charset="0"/>
              </a:rPr>
              <a:t>Taller </a:t>
            </a:r>
            <a:r>
              <a:rPr lang="es-ES" altLang="es-ES" sz="2000" dirty="0">
                <a:latin typeface="Times New Roman" pitchFamily="18" charset="0"/>
              </a:rPr>
              <a:t>práctico y coloquio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spcAft>
                <a:spcPts val="225"/>
              </a:spcAft>
            </a:pPr>
            <a:endParaRPr lang="es-ES" altLang="es-ES" sz="24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spcAft>
                <a:spcPts val="225"/>
              </a:spcAft>
            </a:pPr>
            <a:endParaRPr lang="es-ES" altLang="es-ES" sz="28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spcAft>
                <a:spcPct val="25000"/>
              </a:spcAft>
            </a:pPr>
            <a:endParaRPr lang="es-ES" altLang="es-ES" sz="2400" dirty="0">
              <a:latin typeface="Times New Roman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2" y="90574"/>
            <a:ext cx="3138363" cy="80589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985" y="11217"/>
            <a:ext cx="3555065" cy="88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3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2167050" cy="896471"/>
          </a:xfrm>
          <a:prstGeom prst="rect">
            <a:avLst/>
          </a:prstGeom>
          <a:solidFill>
            <a:schemeClr val="bg2">
              <a:alpha val="45098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2" y="90574"/>
            <a:ext cx="3138363" cy="80589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985" y="11217"/>
            <a:ext cx="3555065" cy="885254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831183"/>
              </p:ext>
            </p:extLst>
          </p:nvPr>
        </p:nvGraphicFramePr>
        <p:xfrm>
          <a:off x="5747657" y="3400226"/>
          <a:ext cx="6017208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5736"/>
                <a:gridCol w="2005736"/>
                <a:gridCol w="20057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QUÉ PREGUNTAMOS</a:t>
                      </a:r>
                      <a:endParaRPr lang="es-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QUÉ</a:t>
                      </a:r>
                      <a:r>
                        <a:rPr lang="es-ES" sz="1400" baseline="0" noProof="0" dirty="0" smtClean="0"/>
                        <a:t> QUEREMOS OBTENER</a:t>
                      </a:r>
                      <a:endParaRPr lang="es-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PUESTA EN COMÚN</a:t>
                      </a:r>
                      <a:endParaRPr lang="es-ES" sz="1400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Valoración de los diferentes elementos territoriales</a:t>
                      </a:r>
                      <a:endParaRPr lang="es-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Diagnóstico</a:t>
                      </a:r>
                      <a:r>
                        <a:rPr lang="es-ES" sz="1400" baseline="0" noProof="0" dirty="0" smtClean="0"/>
                        <a:t> analítico e identificación de diferentes elementos</a:t>
                      </a:r>
                      <a:endParaRPr lang="es-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Conflictos territoriales y necesidad de una perspectiva integral</a:t>
                      </a:r>
                      <a:endParaRPr lang="es-ES" sz="1400" noProof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0536F377-A153-4FA5-B4BE-F519000295E7}"/>
              </a:ext>
            </a:extLst>
          </p:cNvPr>
          <p:cNvSpPr txBox="1">
            <a:spLocks/>
          </p:cNvSpPr>
          <p:nvPr/>
        </p:nvSpPr>
        <p:spPr>
          <a:xfrm>
            <a:off x="1096853" y="896471"/>
            <a:ext cx="8065807" cy="8369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b="1" cap="all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SESIÓN 1: PREGUNTAS INICIALES</a:t>
            </a:r>
            <a:endParaRPr lang="es-ES" sz="4000" b="1" cap="all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24909" t="23197" r="40202" b="18571"/>
          <a:stretch/>
        </p:blipFill>
        <p:spPr>
          <a:xfrm>
            <a:off x="522515" y="1792942"/>
            <a:ext cx="4702628" cy="451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5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2167050" cy="896471"/>
          </a:xfrm>
          <a:prstGeom prst="rect">
            <a:avLst/>
          </a:prstGeom>
          <a:solidFill>
            <a:schemeClr val="bg2">
              <a:alpha val="45098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2" y="90574"/>
            <a:ext cx="3138363" cy="80589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985" y="11217"/>
            <a:ext cx="3555065" cy="885254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67234"/>
              </p:ext>
            </p:extLst>
          </p:nvPr>
        </p:nvGraphicFramePr>
        <p:xfrm>
          <a:off x="5603381" y="2933695"/>
          <a:ext cx="6017208" cy="2711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5736"/>
                <a:gridCol w="2005736"/>
                <a:gridCol w="2005736"/>
              </a:tblGrid>
              <a:tr h="960261"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QUÉ PREGUNTAMOS</a:t>
                      </a:r>
                      <a:endParaRPr lang="es-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QUÉ</a:t>
                      </a:r>
                      <a:r>
                        <a:rPr lang="es-ES" sz="1400" baseline="0" noProof="0" dirty="0" smtClean="0"/>
                        <a:t> QUEREMOS OBTENER</a:t>
                      </a:r>
                      <a:endParaRPr lang="es-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PUESTA EN COMÚN</a:t>
                      </a:r>
                      <a:endParaRPr lang="es-ES" sz="1400" noProof="0" dirty="0"/>
                    </a:p>
                  </a:txBody>
                  <a:tcPr anchor="ctr"/>
                </a:tc>
              </a:tr>
              <a:tr h="1751064"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Qué cómo y quién cambia el territorio</a:t>
                      </a:r>
                      <a:endParaRPr lang="es-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Consciencia de los cambios, papel de la ciudadanía en la toma de decisiones</a:t>
                      </a:r>
                      <a:endParaRPr lang="es-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Poder no sólo de la administración y políticos.</a:t>
                      </a:r>
                    </a:p>
                    <a:p>
                      <a:pPr algn="ctr"/>
                      <a:r>
                        <a:rPr lang="ca-ES" sz="1400" noProof="0" dirty="0" err="1" smtClean="0"/>
                        <a:t>Participación</a:t>
                      </a:r>
                      <a:r>
                        <a:rPr lang="ca-ES" sz="1400" noProof="0" dirty="0" smtClean="0"/>
                        <a:t> pública</a:t>
                      </a:r>
                    </a:p>
                    <a:p>
                      <a:pPr algn="ctr"/>
                      <a:r>
                        <a:rPr lang="ca-ES" sz="1400" noProof="0" dirty="0" err="1" smtClean="0"/>
                        <a:t>Procesos</a:t>
                      </a:r>
                      <a:r>
                        <a:rPr lang="ca-ES" sz="1400" noProof="0" dirty="0" smtClean="0"/>
                        <a:t> de </a:t>
                      </a:r>
                      <a:r>
                        <a:rPr lang="ca-ES" sz="1400" noProof="0" dirty="0" err="1" smtClean="0"/>
                        <a:t>participación</a:t>
                      </a:r>
                      <a:endParaRPr lang="es-ES" sz="1400" noProof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0536F377-A153-4FA5-B4BE-F519000295E7}"/>
              </a:ext>
            </a:extLst>
          </p:cNvPr>
          <p:cNvSpPr txBox="1">
            <a:spLocks/>
          </p:cNvSpPr>
          <p:nvPr/>
        </p:nvSpPr>
        <p:spPr>
          <a:xfrm>
            <a:off x="1096853" y="896471"/>
            <a:ext cx="8065807" cy="8369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b="1" cap="all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SESIÓN 1: PREGUNTAS INICIALES</a:t>
            </a:r>
            <a:endParaRPr lang="es-ES" sz="4000" b="1" cap="all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670" y="1853512"/>
            <a:ext cx="5457825" cy="6858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429" y="2618669"/>
            <a:ext cx="4321144" cy="363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8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2167050" cy="896471"/>
          </a:xfrm>
          <a:prstGeom prst="rect">
            <a:avLst/>
          </a:prstGeom>
          <a:solidFill>
            <a:schemeClr val="bg2">
              <a:alpha val="45098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2" y="90574"/>
            <a:ext cx="3138363" cy="80589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985" y="11217"/>
            <a:ext cx="3555065" cy="885254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0536F377-A153-4FA5-B4BE-F519000295E7}"/>
              </a:ext>
            </a:extLst>
          </p:cNvPr>
          <p:cNvSpPr txBox="1">
            <a:spLocks/>
          </p:cNvSpPr>
          <p:nvPr/>
        </p:nvSpPr>
        <p:spPr>
          <a:xfrm>
            <a:off x="1096853" y="896471"/>
            <a:ext cx="8065807" cy="8369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sz="4000" b="1" cap="all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SESIÓN 1</a:t>
            </a:r>
            <a:endParaRPr lang="es-ES" sz="4000" b="1" cap="all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37120" y="2111829"/>
            <a:ext cx="92237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Agrupamos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 alumnado</a:t>
            </a:r>
          </a:p>
          <a:p>
            <a:pPr marL="342900" indent="-342900">
              <a:buAutoNum type="arabicPeriod"/>
            </a:pPr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Damos tiempo marcado para 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realizar la parte de </a:t>
            </a:r>
            <a:r>
              <a:rPr lang="es-ES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preguntas iniciales</a:t>
            </a:r>
          </a:p>
          <a:p>
            <a:pPr marL="342900" indent="-342900">
              <a:buAutoNum type="arabicPeriod"/>
            </a:pPr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Hacemos una 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puesta en común</a:t>
            </a:r>
          </a:p>
          <a:p>
            <a:pPr marL="342900" indent="-342900">
              <a:buAutoNum type="arabicPeriod"/>
            </a:pPr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Explicamos la 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finalidad del debate y cómo se va a realizar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También los 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recursos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del cuaderno para resolver las cuestiones </a:t>
            </a:r>
          </a:p>
          <a:p>
            <a:pPr marL="354013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Aportamos/facilitamos el conocimiento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necesario para resolver las cuestiones “Cuestión de expertos”)</a:t>
            </a:r>
          </a:p>
          <a:p>
            <a:pPr marL="354013"/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5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Damos tiempo marcado para 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realizar la parte de preguntas </a:t>
            </a:r>
            <a:r>
              <a:rPr lang="es-ES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“Cuestión de experto” (</a:t>
            </a:r>
            <a:r>
              <a:rPr lang="es-ES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</a:t>
            </a:r>
            <a:r>
              <a:rPr lang="es-ES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  <a:p>
            <a:pPr marL="354013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Guiamos en la obtención de respuestas y aseguramos la base del debate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1113"/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5"/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Icon Pasos Icono De Los Zapatos - Imagen gratis en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894" y="3266083"/>
            <a:ext cx="1938807" cy="193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66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2167050" cy="896471"/>
          </a:xfrm>
          <a:prstGeom prst="rect">
            <a:avLst/>
          </a:prstGeom>
          <a:solidFill>
            <a:schemeClr val="bg2">
              <a:alpha val="45098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2" y="90574"/>
            <a:ext cx="3138363" cy="80589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985" y="11217"/>
            <a:ext cx="3555065" cy="885254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810155"/>
              </p:ext>
            </p:extLst>
          </p:nvPr>
        </p:nvGraphicFramePr>
        <p:xfrm>
          <a:off x="370446" y="2162253"/>
          <a:ext cx="11506041" cy="4065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354"/>
                <a:gridCol w="4546600"/>
                <a:gridCol w="5120087"/>
              </a:tblGrid>
              <a:tr h="328077"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QUÉ PREGUNTAMOS</a:t>
                      </a:r>
                      <a:endParaRPr lang="es-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QUÉ</a:t>
                      </a:r>
                      <a:r>
                        <a:rPr lang="es-ES" sz="1400" baseline="0" noProof="0" dirty="0" smtClean="0"/>
                        <a:t> QUEREMOS OBTENER</a:t>
                      </a:r>
                      <a:endParaRPr lang="es-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noProof="0" dirty="0" smtClean="0"/>
                        <a:t>EJEMPLOS</a:t>
                      </a:r>
                      <a:endParaRPr lang="es-ES" sz="1400" noProof="0" dirty="0"/>
                    </a:p>
                  </a:txBody>
                  <a:tcPr anchor="ctr"/>
                </a:tc>
              </a:tr>
              <a:tr h="1002170">
                <a:tc rowSpan="4"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Situación elementos</a:t>
                      </a:r>
                      <a:endParaRPr lang="es-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EMPRENDEDORES</a:t>
                      </a:r>
                    </a:p>
                    <a:p>
                      <a:pPr algn="just"/>
                      <a:r>
                        <a:rPr lang="es-ES" sz="1400" noProof="0" dirty="0" smtClean="0"/>
                        <a:t>Sector</a:t>
                      </a:r>
                      <a:r>
                        <a:rPr lang="es-ES" sz="1400" baseline="0" noProof="0" dirty="0" smtClean="0"/>
                        <a:t> p</a:t>
                      </a:r>
                      <a:r>
                        <a:rPr lang="es-ES" sz="1400" noProof="0" dirty="0" smtClean="0"/>
                        <a:t>rimario, secundario, terciario. Situación socioeconómica</a:t>
                      </a:r>
                      <a:r>
                        <a:rPr lang="es-ES" sz="1400" baseline="0" noProof="0" dirty="0" smtClean="0"/>
                        <a:t> de su territorio (cuantitativa y cualitativamente)</a:t>
                      </a:r>
                      <a:endParaRPr lang="es-ES" sz="14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 noProof="0" dirty="0" smtClean="0"/>
                        <a:t>Tasas de paro, calidad ofertes, existencia de oportunidades...</a:t>
                      </a:r>
                    </a:p>
                    <a:p>
                      <a:pPr algn="just"/>
                      <a:r>
                        <a:rPr lang="es-ES" sz="1400" noProof="0" dirty="0" smtClean="0"/>
                        <a:t>Canales cortos de comercialización, mancomunidades, nuevas economías (verde, circular...)</a:t>
                      </a:r>
                    </a:p>
                  </a:txBody>
                  <a:tcPr anchor="ctr"/>
                </a:tc>
              </a:tr>
              <a:tr h="1058444">
                <a:tc v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noProof="0" dirty="0" smtClean="0"/>
                        <a:t>CULTURAL</a:t>
                      </a:r>
                    </a:p>
                    <a:p>
                      <a:pPr algn="just"/>
                      <a:r>
                        <a:rPr lang="es-ES" sz="1400" noProof="0" dirty="0" smtClean="0"/>
                        <a:t>Patrimonio cultural. Son patrimonio  o no lo son pero presentan un valor patrimonial asociado. Elementos tangibles e intangibles</a:t>
                      </a:r>
                      <a:endParaRPr lang="es-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 noProof="0" dirty="0" smtClean="0"/>
                        <a:t>Tradiciones,</a:t>
                      </a:r>
                      <a:r>
                        <a:rPr lang="es-ES" sz="1400" baseline="0" noProof="0" dirty="0" smtClean="0"/>
                        <a:t> cultura popular.</a:t>
                      </a:r>
                    </a:p>
                    <a:p>
                      <a:pPr algn="just"/>
                      <a:r>
                        <a:rPr lang="es-ES" sz="1400" baseline="0" noProof="0" dirty="0" smtClean="0"/>
                        <a:t>Patrimonio natural, cultural, paisajes, arqueológico, arquitectónico, industrial, ligado a obres públicas, obres hidráulicas, producción de hielo, sal y actividad ganadera, patrimonio artístico</a:t>
                      </a:r>
                      <a:endParaRPr lang="es-ES" sz="1400" noProof="0" dirty="0"/>
                    </a:p>
                  </a:txBody>
                  <a:tcPr anchor="ctr"/>
                </a:tc>
              </a:tr>
              <a:tr h="922756">
                <a:tc v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noProof="0" dirty="0" smtClean="0"/>
                        <a:t>AMBIENTAL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noProof="0" dirty="0" smtClean="0"/>
                        <a:t>Red de espacios naturales y vinculados a infraestructuras verdes. Análisis cuantitativo y cualitativo.</a:t>
                      </a:r>
                    </a:p>
                    <a:p>
                      <a:pPr algn="ctr"/>
                      <a:r>
                        <a:rPr lang="es-ES" sz="1400" noProof="0" dirty="0" smtClean="0"/>
                        <a:t>No solo valor ecológico, dinámicas naturales</a:t>
                      </a:r>
                      <a:endParaRPr lang="es-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Infraestructura verde, número de espacios protegidos, cantidad superficie verde, situación de conservación, contaminación, impactos territoriales, figuras de protección (PORN,</a:t>
                      </a:r>
                      <a:r>
                        <a:rPr lang="es-ES" sz="1400" baseline="0" noProof="0" dirty="0" smtClean="0"/>
                        <a:t> PRUG)</a:t>
                      </a:r>
                      <a:endParaRPr lang="es-ES" sz="1400" noProof="0" dirty="0"/>
                    </a:p>
                  </a:txBody>
                  <a:tcPr anchor="ctr"/>
                </a:tc>
              </a:tr>
              <a:tr h="491848">
                <a:tc v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noProof="0" dirty="0" smtClean="0"/>
                        <a:t>TOMADORES DECISIONES: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noProof="0" dirty="0" smtClean="0"/>
                        <a:t>Interrelaciones entre elementos. Ventajas de una visión conjunta. Haced</a:t>
                      </a:r>
                      <a:r>
                        <a:rPr lang="es-ES" sz="1400" baseline="0" noProof="0" dirty="0" smtClean="0"/>
                        <a:t> valoración de lo que aportan</a:t>
                      </a:r>
                      <a:endParaRPr lang="es-ES" sz="14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noProof="0" dirty="0" smtClean="0"/>
                        <a:t>Todos los aspectos</a:t>
                      </a:r>
                      <a:r>
                        <a:rPr lang="es-ES" sz="1400" baseline="0" noProof="0" dirty="0" smtClean="0"/>
                        <a:t> anteriores</a:t>
                      </a:r>
                      <a:endParaRPr lang="es-ES" sz="1400" noProof="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0536F377-A153-4FA5-B4BE-F519000295E7}"/>
              </a:ext>
            </a:extLst>
          </p:cNvPr>
          <p:cNvSpPr txBox="1">
            <a:spLocks/>
          </p:cNvSpPr>
          <p:nvPr/>
        </p:nvSpPr>
        <p:spPr>
          <a:xfrm>
            <a:off x="1096853" y="896471"/>
            <a:ext cx="10053229" cy="8369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cap="all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SESIÓN 1: PREGUNTAS “Cuestión de expertos”</a:t>
            </a:r>
            <a:endParaRPr lang="es-ES" sz="4000" b="1" cap="all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194178" y="1781725"/>
            <a:ext cx="7697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Constituir la base para la posterior propuesta de mejora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179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2167050" cy="896471"/>
          </a:xfrm>
          <a:prstGeom prst="rect">
            <a:avLst/>
          </a:prstGeom>
          <a:solidFill>
            <a:schemeClr val="bg2">
              <a:alpha val="45098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2" y="90574"/>
            <a:ext cx="3138363" cy="80589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985" y="11217"/>
            <a:ext cx="3555065" cy="885254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097797"/>
              </p:ext>
            </p:extLst>
          </p:nvPr>
        </p:nvGraphicFramePr>
        <p:xfrm>
          <a:off x="342176" y="1985425"/>
          <a:ext cx="1438166" cy="3993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166"/>
              </a:tblGrid>
              <a:tr h="267830"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QUÉ PREGUNTAMOS</a:t>
                      </a:r>
                      <a:endParaRPr lang="es-ES" sz="1400" noProof="0" dirty="0"/>
                    </a:p>
                  </a:txBody>
                  <a:tcPr anchor="ctr"/>
                </a:tc>
              </a:tr>
              <a:tr h="3475218"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Elementos importantes</a:t>
                      </a:r>
                      <a:endParaRPr lang="es-ES" sz="1400" noProof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0536F377-A153-4FA5-B4BE-F519000295E7}"/>
              </a:ext>
            </a:extLst>
          </p:cNvPr>
          <p:cNvSpPr txBox="1">
            <a:spLocks/>
          </p:cNvSpPr>
          <p:nvPr/>
        </p:nvSpPr>
        <p:spPr>
          <a:xfrm>
            <a:off x="1096853" y="896471"/>
            <a:ext cx="10053229" cy="8369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cap="all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SESIÓN 1: PREGUNTAS “Cuestión de expertos”</a:t>
            </a:r>
            <a:endParaRPr lang="es-ES" sz="4000" b="1" cap="all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339" y="2135842"/>
            <a:ext cx="5224463" cy="384296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2803" y="1845318"/>
            <a:ext cx="4765818" cy="249365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2804" y="4338977"/>
            <a:ext cx="4803814" cy="196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2167050" cy="896471"/>
          </a:xfrm>
          <a:prstGeom prst="rect">
            <a:avLst/>
          </a:prstGeom>
          <a:solidFill>
            <a:schemeClr val="bg2">
              <a:alpha val="45098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2" y="90574"/>
            <a:ext cx="3138363" cy="80589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985" y="11217"/>
            <a:ext cx="3555065" cy="885254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413914"/>
              </p:ext>
            </p:extLst>
          </p:nvPr>
        </p:nvGraphicFramePr>
        <p:xfrm>
          <a:off x="763628" y="2289253"/>
          <a:ext cx="10386454" cy="3829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1623"/>
                <a:gridCol w="7394831"/>
              </a:tblGrid>
              <a:tr h="328077"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QUÉ PREGUNTAMOS</a:t>
                      </a:r>
                      <a:endParaRPr lang="es-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QUÉ</a:t>
                      </a:r>
                      <a:r>
                        <a:rPr lang="es-ES" sz="1400" baseline="0" noProof="0" dirty="0" smtClean="0"/>
                        <a:t> QUEREMOS OBTENER</a:t>
                      </a:r>
                      <a:endParaRPr lang="es-ES" sz="1400" noProof="0" dirty="0"/>
                    </a:p>
                  </a:txBody>
                  <a:tcPr anchor="ctr"/>
                </a:tc>
              </a:tr>
              <a:tr h="1002170">
                <a:tc rowSpan="4"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Aporte al territorio</a:t>
                      </a:r>
                      <a:endParaRPr lang="es-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EMPRENDEDORES</a:t>
                      </a:r>
                    </a:p>
                    <a:p>
                      <a:pPr algn="just"/>
                      <a:r>
                        <a:rPr lang="es-ES" sz="1400" noProof="0" dirty="0" smtClean="0"/>
                        <a:t>Valor del sector</a:t>
                      </a:r>
                      <a:r>
                        <a:rPr lang="es-ES" sz="1400" baseline="0" noProof="0" dirty="0" smtClean="0"/>
                        <a:t> p</a:t>
                      </a:r>
                      <a:r>
                        <a:rPr lang="es-ES" sz="1400" noProof="0" dirty="0" smtClean="0"/>
                        <a:t>rimario, secundario, terciario. Aspectos positivos y negativos. Introducir los impactos</a:t>
                      </a:r>
                      <a:r>
                        <a:rPr lang="es-ES" sz="1400" baseline="0" noProof="0" dirty="0" smtClean="0"/>
                        <a:t> territoriales</a:t>
                      </a:r>
                      <a:endParaRPr lang="es-ES" sz="1400" noProof="0" dirty="0" smtClean="0"/>
                    </a:p>
                  </a:txBody>
                  <a:tcPr anchor="ctr"/>
                </a:tc>
              </a:tr>
              <a:tr h="1058444">
                <a:tc v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noProof="0" dirty="0" smtClean="0"/>
                        <a:t>CULTURAL</a:t>
                      </a:r>
                    </a:p>
                    <a:p>
                      <a:pPr algn="just"/>
                      <a:r>
                        <a:rPr lang="es-ES" sz="1400" noProof="0" dirty="0" smtClean="0"/>
                        <a:t>Valor del patrimonio cultural. Recurso económico y como elemento que distingue una comunidad por su historia. Conocer el pasado,</a:t>
                      </a:r>
                      <a:r>
                        <a:rPr lang="es-ES" sz="1400" baseline="0" noProof="0" dirty="0" smtClean="0"/>
                        <a:t> sentimiento de pertenencia</a:t>
                      </a:r>
                      <a:endParaRPr lang="es-ES" sz="1400" noProof="0" dirty="0"/>
                    </a:p>
                  </a:txBody>
                  <a:tcPr anchor="ctr"/>
                </a:tc>
              </a:tr>
              <a:tr h="922756">
                <a:tc v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noProof="0" dirty="0" smtClean="0"/>
                        <a:t>AMBIENTAL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noProof="0" dirty="0" smtClean="0"/>
                        <a:t>Valor natural por el hecho de existir, mantenimiento</a:t>
                      </a:r>
                      <a:r>
                        <a:rPr lang="es-ES" sz="1400" baseline="0" noProof="0" dirty="0" smtClean="0"/>
                        <a:t> de ecosistemas, valores científicos y educativos, estéticos, fuente de recursos, riesgos naturales</a:t>
                      </a:r>
                      <a:endParaRPr lang="es-ES" sz="1400" noProof="0" dirty="0"/>
                    </a:p>
                  </a:txBody>
                  <a:tcPr anchor="ctr"/>
                </a:tc>
              </a:tr>
              <a:tr h="491848">
                <a:tc v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noProof="0" dirty="0" smtClean="0"/>
                        <a:t>TOMADORES</a:t>
                      </a:r>
                      <a:r>
                        <a:rPr lang="ca-ES" sz="1400" baseline="0" noProof="0" dirty="0" smtClean="0"/>
                        <a:t> DE DECISIONES: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aseline="0" noProof="0" dirty="0" smtClean="0"/>
                        <a:t>Esta pregunta no la tienen. Queda incluida en la primera cuestión que se les plantea</a:t>
                      </a:r>
                      <a:endParaRPr lang="es-ES" sz="1400" noProof="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0536F377-A153-4FA5-B4BE-F519000295E7}"/>
              </a:ext>
            </a:extLst>
          </p:cNvPr>
          <p:cNvSpPr txBox="1">
            <a:spLocks/>
          </p:cNvSpPr>
          <p:nvPr/>
        </p:nvSpPr>
        <p:spPr>
          <a:xfrm>
            <a:off x="1096853" y="896471"/>
            <a:ext cx="10053229" cy="8369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cap="all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SESIÓN 1: PREGUNTAS “Cuestión de expertos”</a:t>
            </a:r>
            <a:endParaRPr lang="es-ES" sz="4000" b="1" cap="all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194178" y="1781725"/>
            <a:ext cx="7697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Constituir la base para la posterior propuesta de mejora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074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2167050" cy="896471"/>
          </a:xfrm>
          <a:prstGeom prst="rect">
            <a:avLst/>
          </a:prstGeom>
          <a:solidFill>
            <a:schemeClr val="bg2">
              <a:alpha val="45098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2" y="90574"/>
            <a:ext cx="3138363" cy="80589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985" y="11217"/>
            <a:ext cx="3555065" cy="885254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079569"/>
              </p:ext>
            </p:extLst>
          </p:nvPr>
        </p:nvGraphicFramePr>
        <p:xfrm>
          <a:off x="763628" y="2225753"/>
          <a:ext cx="10386454" cy="1330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1623"/>
                <a:gridCol w="7394831"/>
              </a:tblGrid>
              <a:tr h="328077"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QUÉ PREGUNTAMOS</a:t>
                      </a:r>
                      <a:endParaRPr lang="es-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QUÉ</a:t>
                      </a:r>
                      <a:r>
                        <a:rPr lang="es-ES" sz="1400" baseline="0" noProof="0" dirty="0" smtClean="0"/>
                        <a:t> QUEREMOS OBTENER</a:t>
                      </a:r>
                      <a:endParaRPr lang="es-ES" sz="1400" noProof="0" dirty="0"/>
                    </a:p>
                  </a:txBody>
                  <a:tcPr anchor="ctr"/>
                </a:tc>
              </a:tr>
              <a:tr h="1002170"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Acciones de mejora</a:t>
                      </a:r>
                      <a:endParaRPr lang="es-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Propuesta y acciones de mejora fundamentadas por las</a:t>
                      </a:r>
                      <a:r>
                        <a:rPr lang="es-ES" sz="1400" baseline="0" noProof="0" dirty="0" smtClean="0"/>
                        <a:t> preguntas anteriores y </a:t>
                      </a:r>
                      <a:r>
                        <a:rPr lang="es-ES" sz="1400" noProof="0" dirty="0" smtClean="0"/>
                        <a:t>consensuadas por el grupo.  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0536F377-A153-4FA5-B4BE-F519000295E7}"/>
              </a:ext>
            </a:extLst>
          </p:cNvPr>
          <p:cNvSpPr txBox="1">
            <a:spLocks/>
          </p:cNvSpPr>
          <p:nvPr/>
        </p:nvSpPr>
        <p:spPr>
          <a:xfrm>
            <a:off x="1096853" y="896471"/>
            <a:ext cx="10053229" cy="8369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cap="all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SESIÓN 1: PREGUNTAS “Cuestión de expertos”</a:t>
            </a:r>
            <a:endParaRPr lang="es-ES" sz="4000" b="1" cap="all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Flecha abajo 3"/>
          <p:cNvSpPr/>
          <p:nvPr/>
        </p:nvSpPr>
        <p:spPr>
          <a:xfrm>
            <a:off x="5334652" y="3788325"/>
            <a:ext cx="1333500" cy="167640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2152777" y="5655225"/>
            <a:ext cx="7697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Propuestas que plantearan en el debate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698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2167050" cy="896471"/>
          </a:xfrm>
          <a:prstGeom prst="rect">
            <a:avLst/>
          </a:prstGeom>
          <a:solidFill>
            <a:schemeClr val="bg2">
              <a:alpha val="45098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2" y="90574"/>
            <a:ext cx="3138363" cy="80589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985" y="11217"/>
            <a:ext cx="3555065" cy="885254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0536F377-A153-4FA5-B4BE-F519000295E7}"/>
              </a:ext>
            </a:extLst>
          </p:cNvPr>
          <p:cNvSpPr txBox="1">
            <a:spLocks/>
          </p:cNvSpPr>
          <p:nvPr/>
        </p:nvSpPr>
        <p:spPr>
          <a:xfrm>
            <a:off x="1096853" y="896471"/>
            <a:ext cx="8065807" cy="8369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sz="4000" b="1" cap="all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SESIÓN 2</a:t>
            </a:r>
            <a:endParaRPr lang="es-ES" sz="4000" b="1" cap="all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96852" y="1879429"/>
            <a:ext cx="10155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Leed la 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misión de cada equipo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plasmar 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propuestas de mejora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fruto de la última cuestión trabajada en la sesión anterior</a:t>
            </a:r>
          </a:p>
          <a:p>
            <a:pPr marL="342900" indent="-342900">
              <a:buAutoNum type="arabicPeriod" startAt="5"/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96956" y="2464205"/>
            <a:ext cx="91533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DEBATE</a:t>
            </a:r>
          </a:p>
          <a:p>
            <a:pPr marL="342900" indent="-342900">
              <a:buAutoNum type="arabicPeriod" startAt="5"/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quina doblada 1"/>
          <p:cNvSpPr/>
          <p:nvPr/>
        </p:nvSpPr>
        <p:spPr>
          <a:xfrm rot="21237753">
            <a:off x="1209035" y="3016732"/>
            <a:ext cx="2535348" cy="2266919"/>
          </a:xfrm>
          <a:prstGeom prst="foldedCorne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Función del profesorado</a:t>
            </a:r>
            <a:r>
              <a:rPr lang="es-ES" dirty="0" smtClean="0"/>
              <a:t>: Dirigir el debate</a:t>
            </a:r>
            <a:endParaRPr lang="es-ES" dirty="0"/>
          </a:p>
        </p:txBody>
      </p:sp>
      <p:sp>
        <p:nvSpPr>
          <p:cNvPr id="10" name="Esquina doblada 9"/>
          <p:cNvSpPr/>
          <p:nvPr/>
        </p:nvSpPr>
        <p:spPr>
          <a:xfrm>
            <a:off x="3580165" y="3853676"/>
            <a:ext cx="2535348" cy="2266919"/>
          </a:xfrm>
          <a:prstGeom prst="foldedCorne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Finalidad</a:t>
            </a:r>
            <a:r>
              <a:rPr lang="es-ES" dirty="0" smtClean="0"/>
              <a:t>: Elaborar una única propuesta que unifique las diferentes propuestas de cada equipo para luego llevarla a la administración local</a:t>
            </a:r>
            <a:endParaRPr lang="es-ES" dirty="0"/>
          </a:p>
        </p:txBody>
      </p:sp>
      <p:sp>
        <p:nvSpPr>
          <p:cNvPr id="13" name="Esquina doblada 12"/>
          <p:cNvSpPr/>
          <p:nvPr/>
        </p:nvSpPr>
        <p:spPr>
          <a:xfrm rot="317286">
            <a:off x="6089497" y="3481117"/>
            <a:ext cx="2535348" cy="2266919"/>
          </a:xfrm>
          <a:prstGeom prst="foldedCorne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Roles</a:t>
            </a:r>
            <a:r>
              <a:rPr lang="es-ES" dirty="0" smtClean="0"/>
              <a:t>: Tomadores de decisiones es la administración y cada equipo representa los diferentes intereses</a:t>
            </a:r>
            <a:endParaRPr lang="es-ES" dirty="0"/>
          </a:p>
        </p:txBody>
      </p:sp>
      <p:sp>
        <p:nvSpPr>
          <p:cNvPr id="14" name="Esquina doblada 13"/>
          <p:cNvSpPr/>
          <p:nvPr/>
        </p:nvSpPr>
        <p:spPr>
          <a:xfrm>
            <a:off x="8598828" y="3909465"/>
            <a:ext cx="2535348" cy="2266919"/>
          </a:xfrm>
          <a:prstGeom prst="foldedCorne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Se podría añadir</a:t>
            </a:r>
            <a:r>
              <a:rPr lang="es-ES" dirty="0" smtClean="0"/>
              <a:t>: Características de territorios vecinos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537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2167050" cy="896471"/>
          </a:xfrm>
          <a:prstGeom prst="rect">
            <a:avLst/>
          </a:prstGeom>
          <a:solidFill>
            <a:schemeClr val="bg2">
              <a:alpha val="45098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2" y="90574"/>
            <a:ext cx="3138363" cy="80589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985" y="11217"/>
            <a:ext cx="3555065" cy="885254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0536F377-A153-4FA5-B4BE-F519000295E7}"/>
              </a:ext>
            </a:extLst>
          </p:cNvPr>
          <p:cNvSpPr txBox="1">
            <a:spLocks/>
          </p:cNvSpPr>
          <p:nvPr/>
        </p:nvSpPr>
        <p:spPr>
          <a:xfrm>
            <a:off x="1096853" y="896471"/>
            <a:ext cx="8065807" cy="8369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b="1" cap="all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SESIÓN 2: DEBATE</a:t>
            </a:r>
            <a:endParaRPr lang="es-ES" sz="4000" b="1" cap="all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3400" y="1816172"/>
            <a:ext cx="6337300" cy="4502648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9758253" y="3047829"/>
            <a:ext cx="1976548" cy="25853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Recopilación debate + Dificultad de la planificación de usos del suelo y toma de decisiones + importancia visión integral (entorno próximo)</a:t>
            </a:r>
          </a:p>
          <a:p>
            <a:pPr marL="342900" indent="-342900" algn="ctr">
              <a:buAutoNum type="arabicPeriod" startAt="5"/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91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2167050" cy="896471"/>
          </a:xfrm>
          <a:prstGeom prst="rect">
            <a:avLst/>
          </a:prstGeom>
          <a:solidFill>
            <a:schemeClr val="bg2">
              <a:alpha val="45098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2" y="90574"/>
            <a:ext cx="3138363" cy="80589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985" y="11217"/>
            <a:ext cx="3555065" cy="885254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0536F377-A153-4FA5-B4BE-F519000295E7}"/>
              </a:ext>
            </a:extLst>
          </p:cNvPr>
          <p:cNvSpPr txBox="1">
            <a:spLocks/>
          </p:cNvSpPr>
          <p:nvPr/>
        </p:nvSpPr>
        <p:spPr>
          <a:xfrm>
            <a:off x="1096853" y="896471"/>
            <a:ext cx="8065807" cy="8369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b="1" cap="all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SESIÓN 2: DEBATE</a:t>
            </a:r>
            <a:endParaRPr lang="es-ES" sz="4000" b="1" cap="all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898260" y="713045"/>
            <a:ext cx="4370528" cy="653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7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Icon Pasos Icono De Los Zapatos - Imagen gratis e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2074">
            <a:off x="7056466" y="3107150"/>
            <a:ext cx="1938807" cy="193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ángulo 18"/>
          <p:cNvSpPr/>
          <p:nvPr/>
        </p:nvSpPr>
        <p:spPr>
          <a:xfrm>
            <a:off x="0" y="0"/>
            <a:ext cx="12167050" cy="896471"/>
          </a:xfrm>
          <a:prstGeom prst="rect">
            <a:avLst/>
          </a:prstGeom>
          <a:solidFill>
            <a:schemeClr val="bg2">
              <a:alpha val="45098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0536F377-A153-4FA5-B4BE-F5190002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78" y="815086"/>
            <a:ext cx="8962697" cy="836944"/>
          </a:xfrm>
        </p:spPr>
        <p:txBody>
          <a:bodyPr>
            <a:normAutofit/>
          </a:bodyPr>
          <a:lstStyle/>
          <a:p>
            <a:r>
              <a:rPr lang="es-ES" sz="4000" b="1" cap="all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índice</a:t>
            </a:r>
            <a:endParaRPr lang="es-ES" sz="4000" b="1" cap="all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088178" y="2260714"/>
            <a:ext cx="34082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ca-ES" sz="2800" dirty="0" smtClean="0"/>
              <a:t>QUÉ</a:t>
            </a:r>
          </a:p>
          <a:p>
            <a:pPr marL="514350" indent="-514350" algn="just">
              <a:buAutoNum type="arabicPeriod"/>
            </a:pPr>
            <a:r>
              <a:rPr lang="ca-ES" sz="2800" dirty="0" smtClean="0"/>
              <a:t>PARA QUÉ</a:t>
            </a:r>
          </a:p>
          <a:p>
            <a:pPr marL="514350" indent="-514350" algn="just">
              <a:buAutoNum type="arabicPeriod"/>
            </a:pPr>
            <a:r>
              <a:rPr lang="ca-ES" sz="2800" dirty="0" smtClean="0"/>
              <a:t>POR QUÉ</a:t>
            </a:r>
          </a:p>
          <a:p>
            <a:pPr marL="514350" indent="-514350" algn="just">
              <a:buAutoNum type="arabicPeriod"/>
            </a:pPr>
            <a:r>
              <a:rPr lang="ca-ES" sz="2800" dirty="0" smtClean="0"/>
              <a:t>DE DÓNDE</a:t>
            </a:r>
          </a:p>
          <a:p>
            <a:pPr marL="514350" indent="-514350" algn="just">
              <a:buAutoNum type="arabicPeriod"/>
            </a:pPr>
            <a:r>
              <a:rPr lang="ca-ES" sz="2800" dirty="0" smtClean="0"/>
              <a:t>HACIA DÓNDE</a:t>
            </a:r>
          </a:p>
          <a:p>
            <a:pPr marL="514350" indent="-514350" algn="just">
              <a:buAutoNum type="arabicPeriod"/>
            </a:pPr>
            <a:r>
              <a:rPr lang="ca-ES" sz="2800" dirty="0" smtClean="0"/>
              <a:t>QUIÉN</a:t>
            </a:r>
          </a:p>
          <a:p>
            <a:pPr marL="514350" indent="-514350" algn="just">
              <a:buAutoNum type="arabicPeriod"/>
            </a:pPr>
            <a:r>
              <a:rPr lang="ca-ES" sz="2800" dirty="0" smtClean="0"/>
              <a:t>CÓMO</a:t>
            </a:r>
          </a:p>
          <a:p>
            <a:pPr marL="514350" indent="-514350" algn="just">
              <a:buAutoNum type="arabicPeriod"/>
            </a:pPr>
            <a:r>
              <a:rPr lang="ca-ES" sz="2800" dirty="0" smtClean="0"/>
              <a:t>CUANDO</a:t>
            </a:r>
          </a:p>
          <a:p>
            <a:pPr marL="514350" indent="-514350" algn="just">
              <a:buAutoNum type="arabicPeriod"/>
            </a:pPr>
            <a:endParaRPr lang="es-ES" sz="2800" b="1" dirty="0"/>
          </a:p>
        </p:txBody>
      </p:sp>
      <p:pic>
        <p:nvPicPr>
          <p:cNvPr id="1028" name="Picture 4" descr="Lupa Incógnita Búsqueda - Gráficos vectoriales gratis en Pixabay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906" y="3688185"/>
            <a:ext cx="1989694" cy="198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2" y="90574"/>
            <a:ext cx="3138363" cy="80589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985" y="11217"/>
            <a:ext cx="3555065" cy="88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7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2167050" cy="896471"/>
          </a:xfrm>
          <a:prstGeom prst="rect">
            <a:avLst/>
          </a:prstGeom>
          <a:solidFill>
            <a:schemeClr val="bg2">
              <a:alpha val="45098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2" y="90574"/>
            <a:ext cx="3138363" cy="80589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985" y="11217"/>
            <a:ext cx="3555065" cy="885254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0536F377-A153-4FA5-B4BE-F519000295E7}"/>
              </a:ext>
            </a:extLst>
          </p:cNvPr>
          <p:cNvSpPr txBox="1">
            <a:spLocks/>
          </p:cNvSpPr>
          <p:nvPr/>
        </p:nvSpPr>
        <p:spPr>
          <a:xfrm>
            <a:off x="1096853" y="896471"/>
            <a:ext cx="10066447" cy="8369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cap="all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SESIÓN 2: DESPUÉS DEL DEBATE. ¿qué no sabia y ahora sé?</a:t>
            </a:r>
            <a:endParaRPr lang="es-ES" sz="2800" b="1" cap="all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559054"/>
              </p:ext>
            </p:extLst>
          </p:nvPr>
        </p:nvGraphicFramePr>
        <p:xfrm>
          <a:off x="1096853" y="1977826"/>
          <a:ext cx="6761763" cy="415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921"/>
                <a:gridCol w="2253921"/>
                <a:gridCol w="22539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QUÉ PREGUNTAMOS</a:t>
                      </a:r>
                      <a:endParaRPr lang="es-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QUÉ</a:t>
                      </a:r>
                      <a:r>
                        <a:rPr lang="es-ES" sz="1400" baseline="0" noProof="0" dirty="0" smtClean="0"/>
                        <a:t> QUEREMOS OBTENER</a:t>
                      </a:r>
                      <a:endParaRPr lang="es-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noProof="0" dirty="0" smtClean="0"/>
                        <a:t>PREGUNTA FINAL</a:t>
                      </a:r>
                      <a:endParaRPr lang="es-ES" sz="1400" noProof="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Descripción valorativa</a:t>
                      </a:r>
                      <a:r>
                        <a:rPr lang="es-ES" sz="1400" baseline="0" noProof="0" dirty="0" smtClean="0"/>
                        <a:t> del modelo territorial</a:t>
                      </a:r>
                      <a:endParaRPr lang="es-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Conocen</a:t>
                      </a:r>
                      <a:r>
                        <a:rPr lang="es-ES" sz="1400" baseline="0" noProof="0" dirty="0" smtClean="0"/>
                        <a:t> qué es un modelo territorial. Mencionan todos los tipos de elementos y su interrelación. Diagnostico integral</a:t>
                      </a:r>
                      <a:endParaRPr lang="es-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¿Cómo es tu pueblo, barrio, entorno?</a:t>
                      </a:r>
                      <a:endParaRPr lang="es-ES" sz="1400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Qué es un</a:t>
                      </a:r>
                      <a:r>
                        <a:rPr lang="es-ES" sz="1400" baseline="0" noProof="0" dirty="0" smtClean="0"/>
                        <a:t> modelo territorial adecuado</a:t>
                      </a:r>
                      <a:endParaRPr lang="es-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Valoración crítica del modelo territorial. Aprovechamiento adecuado</a:t>
                      </a:r>
                      <a:r>
                        <a:rPr lang="es-ES" sz="1400" baseline="0" noProof="0" dirty="0" smtClean="0"/>
                        <a:t> de los recursos del territorio</a:t>
                      </a:r>
                      <a:endParaRPr lang="es-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Anota y razona qué cosas crees que dan valor a tu pueblo</a:t>
                      </a:r>
                      <a:endParaRPr lang="es-ES" sz="1400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Valoración de los diferentes elementos territoriales</a:t>
                      </a:r>
                      <a:endParaRPr lang="es-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Diagnóstico</a:t>
                      </a:r>
                      <a:r>
                        <a:rPr lang="es-ES" sz="1400" baseline="0" noProof="0" dirty="0" smtClean="0"/>
                        <a:t> analítico e identificación de diferentes elementos</a:t>
                      </a:r>
                      <a:endParaRPr lang="es-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¿Serías capaz de clasificar las propuestas del debate en los diferentes elementos?</a:t>
                      </a:r>
                      <a:endParaRPr lang="es-ES" sz="1400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Qué cómo y quién cambia el territorio</a:t>
                      </a:r>
                      <a:endParaRPr lang="es-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Consciencia de los cambios, papel de la ciudadanía en la toma de decisiones</a:t>
                      </a:r>
                      <a:endParaRPr lang="es-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noProof="0" dirty="0" smtClean="0"/>
                        <a:t>PROPUESTA DIRIGIDA A LA ADMINISTRACIÓN + PREGUNTA FINAL</a:t>
                      </a:r>
                      <a:endParaRPr lang="es-ES" sz="1400" b="1" noProof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Flecha derecha 1"/>
          <p:cNvSpPr/>
          <p:nvPr/>
        </p:nvSpPr>
        <p:spPr>
          <a:xfrm>
            <a:off x="7975600" y="4775200"/>
            <a:ext cx="598285" cy="4699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8611984" y="4523085"/>
            <a:ext cx="3389515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¿Cómo mejoran las propuestas los diferentes elementos/todos los elementos? </a:t>
            </a:r>
          </a:p>
        </p:txBody>
      </p:sp>
      <p:sp>
        <p:nvSpPr>
          <p:cNvPr id="13" name="Flecha derecha 12"/>
          <p:cNvSpPr/>
          <p:nvPr/>
        </p:nvSpPr>
        <p:spPr>
          <a:xfrm>
            <a:off x="7975600" y="5612144"/>
            <a:ext cx="598285" cy="4699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8611984" y="5498529"/>
            <a:ext cx="3389515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Vía de comunicación y procedimiento a seguir</a:t>
            </a:r>
          </a:p>
        </p:txBody>
      </p:sp>
      <p:sp>
        <p:nvSpPr>
          <p:cNvPr id="4" name="Elipse 3"/>
          <p:cNvSpPr/>
          <p:nvPr/>
        </p:nvSpPr>
        <p:spPr>
          <a:xfrm>
            <a:off x="5428558" y="5338151"/>
            <a:ext cx="2559744" cy="80670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736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2167050" cy="896471"/>
          </a:xfrm>
          <a:prstGeom prst="rect">
            <a:avLst/>
          </a:prstGeom>
          <a:solidFill>
            <a:schemeClr val="bg2">
              <a:alpha val="45098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2" y="90574"/>
            <a:ext cx="3138363" cy="80589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985" y="11217"/>
            <a:ext cx="3555065" cy="885254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0536F377-A153-4FA5-B4BE-F519000295E7}"/>
              </a:ext>
            </a:extLst>
          </p:cNvPr>
          <p:cNvSpPr txBox="1">
            <a:spLocks/>
          </p:cNvSpPr>
          <p:nvPr/>
        </p:nvSpPr>
        <p:spPr>
          <a:xfrm>
            <a:off x="1096853" y="896471"/>
            <a:ext cx="8065807" cy="8369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b="1" cap="all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SESIÓN 2: ¡PARA terminar!</a:t>
            </a:r>
            <a:endParaRPr lang="es-ES" sz="4000" b="1" cap="all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3553" y="1792942"/>
            <a:ext cx="2914921" cy="43688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5295" y="2811659"/>
            <a:ext cx="5604222" cy="27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4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67050" cy="896471"/>
          </a:xfrm>
          <a:prstGeom prst="rect">
            <a:avLst/>
          </a:prstGeom>
          <a:solidFill>
            <a:schemeClr val="bg2">
              <a:alpha val="45098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0536F377-A153-4FA5-B4BE-F5190002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6" y="3191434"/>
            <a:ext cx="3635828" cy="899159"/>
          </a:xfrm>
        </p:spPr>
        <p:txBody>
          <a:bodyPr>
            <a:normAutofit/>
          </a:bodyPr>
          <a:lstStyle/>
          <a:p>
            <a:pPr algn="ctr"/>
            <a:r>
              <a:rPr lang="es-ES" sz="4000" b="1" cap="all" dirty="0" smtClean="0">
                <a:solidFill>
                  <a:schemeClr val="tx1"/>
                </a:solidFill>
                <a:latin typeface="+mn-lt"/>
              </a:rPr>
              <a:t>¿CUANDO?</a:t>
            </a:r>
            <a:endParaRPr lang="es-ES" sz="4000" b="1" cap="all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2" y="90574"/>
            <a:ext cx="3138363" cy="80589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985" y="11217"/>
            <a:ext cx="3555065" cy="88525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338320" y="3051629"/>
            <a:ext cx="7683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 smtClean="0"/>
              <a:t>Como hilo conductor de todo un curso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a-ES" sz="3200" dirty="0" err="1" smtClean="0"/>
              <a:t>Mientras</a:t>
            </a:r>
            <a:r>
              <a:rPr lang="ca-ES" sz="3200" dirty="0" smtClean="0"/>
              <a:t> se proporciona el </a:t>
            </a:r>
            <a:r>
              <a:rPr lang="ca-ES" sz="3200" dirty="0" err="1" smtClean="0"/>
              <a:t>contenido</a:t>
            </a:r>
            <a:endParaRPr lang="ca-ES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a-ES" sz="3200" dirty="0" err="1" smtClean="0"/>
              <a:t>Después</a:t>
            </a:r>
            <a:r>
              <a:rPr lang="ca-ES" sz="3200" dirty="0" smtClean="0"/>
              <a:t> de </a:t>
            </a:r>
            <a:r>
              <a:rPr lang="ca-ES" sz="3200" dirty="0" err="1" smtClean="0"/>
              <a:t>trabajarse</a:t>
            </a:r>
            <a:r>
              <a:rPr lang="ca-ES" sz="3200" dirty="0" smtClean="0"/>
              <a:t> el </a:t>
            </a:r>
            <a:r>
              <a:rPr lang="ca-ES" sz="3200" dirty="0" err="1" smtClean="0"/>
              <a:t>contenido</a:t>
            </a:r>
            <a:endParaRPr lang="es-ES" sz="3200" dirty="0" smtClean="0"/>
          </a:p>
        </p:txBody>
      </p:sp>
    </p:spTree>
    <p:extLst>
      <p:ext uri="{BB962C8B-B14F-4D97-AF65-F5344CB8AC3E}">
        <p14:creationId xmlns:p14="http://schemas.microsoft.com/office/powerpoint/2010/main" val="422195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2167050" cy="896471"/>
          </a:xfrm>
          <a:prstGeom prst="rect">
            <a:avLst/>
          </a:prstGeom>
          <a:solidFill>
            <a:schemeClr val="bg2">
              <a:alpha val="45098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1380278" y="3098914"/>
            <a:ext cx="5782522" cy="397031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ca-ES" sz="2800" dirty="0" smtClean="0"/>
              <a:t>QUÉ</a:t>
            </a:r>
          </a:p>
          <a:p>
            <a:pPr marL="514350" indent="-514350" algn="just">
              <a:buAutoNum type="arabicPeriod"/>
            </a:pPr>
            <a:r>
              <a:rPr lang="ca-ES" sz="2800" dirty="0" smtClean="0"/>
              <a:t>PARA QUÉ</a:t>
            </a:r>
          </a:p>
          <a:p>
            <a:pPr marL="514350" indent="-514350" algn="just">
              <a:buAutoNum type="arabicPeriod"/>
            </a:pPr>
            <a:r>
              <a:rPr lang="ca-ES" sz="2800" dirty="0" smtClean="0"/>
              <a:t>POR QUÉ</a:t>
            </a:r>
          </a:p>
          <a:p>
            <a:pPr marL="514350" indent="-514350" algn="just">
              <a:buAutoNum type="arabicPeriod"/>
            </a:pPr>
            <a:r>
              <a:rPr lang="ca-ES" sz="2800" dirty="0" smtClean="0"/>
              <a:t>DE DÓNDE</a:t>
            </a:r>
          </a:p>
          <a:p>
            <a:pPr marL="514350" indent="-514350" algn="just">
              <a:buAutoNum type="arabicPeriod"/>
            </a:pPr>
            <a:endParaRPr lang="ca-ES" sz="2800" dirty="0"/>
          </a:p>
          <a:p>
            <a:pPr marL="514350" indent="-514350" algn="just">
              <a:buAutoNum type="arabicPeriod"/>
            </a:pPr>
            <a:endParaRPr lang="ca-ES" sz="2800" dirty="0" smtClean="0"/>
          </a:p>
          <a:p>
            <a:pPr marL="514350" indent="-514350" algn="just">
              <a:buAutoNum type="arabicPeriod"/>
            </a:pPr>
            <a:endParaRPr lang="ca-ES" sz="2800" dirty="0"/>
          </a:p>
          <a:p>
            <a:pPr marL="514350" indent="-514350" algn="just">
              <a:buAutoNum type="arabicPeriod"/>
            </a:pPr>
            <a:endParaRPr lang="ca-ES" sz="2800" dirty="0" smtClean="0"/>
          </a:p>
          <a:p>
            <a:pPr marL="514350" indent="-514350" algn="just">
              <a:buAutoNum type="arabicPeriod"/>
            </a:pPr>
            <a:endParaRPr lang="ca-ES" sz="2800" dirty="0" smtClean="0"/>
          </a:p>
          <a:p>
            <a:pPr marL="514350" indent="-514350" algn="just">
              <a:buAutoNum type="arabicPeriod"/>
            </a:pPr>
            <a:r>
              <a:rPr lang="ca-ES" sz="2800" dirty="0" smtClean="0"/>
              <a:t>HACIA DÓNDE</a:t>
            </a:r>
          </a:p>
          <a:p>
            <a:pPr marL="514350" indent="-514350" algn="just">
              <a:buAutoNum type="arabicPeriod"/>
            </a:pPr>
            <a:r>
              <a:rPr lang="ca-ES" sz="2800" dirty="0" smtClean="0"/>
              <a:t>QUIÉN</a:t>
            </a:r>
          </a:p>
          <a:p>
            <a:pPr marL="514350" indent="-514350" algn="just">
              <a:buAutoNum type="arabicPeriod"/>
            </a:pPr>
            <a:r>
              <a:rPr lang="ca-ES" sz="2800" dirty="0" smtClean="0"/>
              <a:t>CÓMO</a:t>
            </a:r>
          </a:p>
          <a:p>
            <a:pPr marL="514350" indent="-514350" algn="just">
              <a:buAutoNum type="arabicPeriod"/>
            </a:pPr>
            <a:r>
              <a:rPr lang="ca-ES" sz="2800" dirty="0" smtClean="0"/>
              <a:t>CUANDO</a:t>
            </a:r>
          </a:p>
          <a:p>
            <a:pPr marL="514350" indent="-514350" algn="just">
              <a:buAutoNum type="arabicPeriod"/>
            </a:pPr>
            <a:endParaRPr lang="es-ES" sz="2800" b="1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2" y="90574"/>
            <a:ext cx="3138363" cy="80589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985" y="11217"/>
            <a:ext cx="3555065" cy="885254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0536F377-A153-4FA5-B4BE-F519000295E7}"/>
              </a:ext>
            </a:extLst>
          </p:cNvPr>
          <p:cNvSpPr txBox="1">
            <a:spLocks/>
          </p:cNvSpPr>
          <p:nvPr/>
        </p:nvSpPr>
        <p:spPr>
          <a:xfrm>
            <a:off x="1096853" y="896471"/>
            <a:ext cx="8065807" cy="8369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b="1" cap="all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COMO </a:t>
            </a:r>
            <a:r>
              <a:rPr lang="ca-ES" sz="4000" b="1" cap="all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CONcLUSIÓN</a:t>
            </a:r>
            <a:endParaRPr lang="es-ES" sz="4000" b="1" cap="all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8554" y="2260714"/>
            <a:ext cx="3382848" cy="338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9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xmlns="" id="{ED3B0B77-10F8-46B3-A574-5C534B525208}"/>
              </a:ext>
            </a:extLst>
          </p:cNvPr>
          <p:cNvSpPr txBox="1">
            <a:spLocks/>
          </p:cNvSpPr>
          <p:nvPr/>
        </p:nvSpPr>
        <p:spPr>
          <a:xfrm>
            <a:off x="342900" y="1997616"/>
            <a:ext cx="5315493" cy="502209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300"/>
              </a:lnSpc>
              <a:spcBef>
                <a:spcPts val="0"/>
              </a:spcBef>
              <a:buNone/>
            </a:pPr>
            <a:r>
              <a:rPr lang="ca-ES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Primer bloc </a:t>
            </a:r>
            <a:r>
              <a:rPr lang="ca-E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preguntes:</a:t>
            </a: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None/>
            </a:pP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diagnòstic general del model territorial, per a marcar les bases del posterior treball de valoració i de plantejament de millores </a:t>
            </a:r>
          </a:p>
          <a:p>
            <a:pPr marL="0" indent="0" algn="just">
              <a:lnSpc>
                <a:spcPts val="2300"/>
              </a:lnSpc>
              <a:spcBef>
                <a:spcPts val="1500"/>
              </a:spcBef>
              <a:buNone/>
            </a:pPr>
            <a:r>
              <a:rPr lang="ca-ES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 intermedi </a:t>
            </a:r>
            <a:r>
              <a:rPr lang="ca-E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preguntes: </a:t>
            </a:r>
          </a:p>
          <a:p>
            <a:pPr marL="0" indent="0" algn="just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Diagnòstic sectorial per a conèixer la situació de cadascun dels elements que conformen el territori de cara a la realització de propostes de millora</a:t>
            </a:r>
          </a:p>
          <a:p>
            <a:pPr marL="0" indent="0" algn="just">
              <a:lnSpc>
                <a:spcPts val="2300"/>
              </a:lnSpc>
              <a:spcBef>
                <a:spcPts val="600"/>
              </a:spcBef>
              <a:buNone/>
            </a:pPr>
            <a:r>
              <a:rPr lang="ca-ES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 final </a:t>
            </a:r>
            <a:r>
              <a:rPr lang="ca-E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preguntes: </a:t>
            </a:r>
          </a:p>
          <a:p>
            <a:pPr marL="0" indent="0" algn="just">
              <a:lnSpc>
                <a:spcPts val="2300"/>
              </a:lnSpc>
              <a:buNone/>
            </a:pP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Valoracions supramunicipals de caràcter territorial, i continuació de les reflexiones fora de l’aula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34FB2249-571E-4371-BC69-804D207B82CF}"/>
              </a:ext>
            </a:extLst>
          </p:cNvPr>
          <p:cNvSpPr/>
          <p:nvPr/>
        </p:nvSpPr>
        <p:spPr>
          <a:xfrm>
            <a:off x="342900" y="2044107"/>
            <a:ext cx="5265517" cy="12324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2B486D7-2E4B-42B0-8398-517BD09748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85" t="43229" r="13077" b="14522"/>
          <a:stretch/>
        </p:blipFill>
        <p:spPr>
          <a:xfrm>
            <a:off x="6217785" y="1929968"/>
            <a:ext cx="4811290" cy="283322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30F8017-A867-4165-A8E0-94CD9B6F31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265" t="59646" r="7077" b="26269"/>
          <a:stretch/>
        </p:blipFill>
        <p:spPr>
          <a:xfrm>
            <a:off x="6140840" y="4959750"/>
            <a:ext cx="4965179" cy="96700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0536F377-A153-4FA5-B4BE-F519000295E7}"/>
              </a:ext>
            </a:extLst>
          </p:cNvPr>
          <p:cNvSpPr txBox="1">
            <a:spLocks/>
          </p:cNvSpPr>
          <p:nvPr/>
        </p:nvSpPr>
        <p:spPr>
          <a:xfrm>
            <a:off x="1096853" y="896471"/>
            <a:ext cx="8065807" cy="8369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cap="all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Como conclusión</a:t>
            </a:r>
            <a:endParaRPr lang="es-ES" sz="4000" b="1" cap="all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0" y="0"/>
            <a:ext cx="12167050" cy="896471"/>
          </a:xfrm>
          <a:prstGeom prst="rect">
            <a:avLst/>
          </a:prstGeom>
          <a:solidFill>
            <a:schemeClr val="bg2">
              <a:alpha val="45098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2" y="90574"/>
            <a:ext cx="3138363" cy="80589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985" y="11217"/>
            <a:ext cx="3555065" cy="88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772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E0E360E-C376-42FA-9539-E9F633EA57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8" t="50000" r="15923" b="23051"/>
          <a:stretch/>
        </p:blipFill>
        <p:spPr>
          <a:xfrm>
            <a:off x="6164724" y="1792942"/>
            <a:ext cx="5544676" cy="20490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7EEECA9-F26D-440D-9B6A-E82A7698C4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16" t="50000" r="43692" b="23051"/>
          <a:stretch/>
        </p:blipFill>
        <p:spPr>
          <a:xfrm>
            <a:off x="6229608" y="4115079"/>
            <a:ext cx="5479791" cy="1991393"/>
          </a:xfrm>
          <a:prstGeom prst="rect">
            <a:avLst/>
          </a:prstGeom>
        </p:spPr>
      </p:pic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xmlns="" id="{ED3B0B77-10F8-46B3-A574-5C534B525208}"/>
              </a:ext>
            </a:extLst>
          </p:cNvPr>
          <p:cNvSpPr txBox="1">
            <a:spLocks/>
          </p:cNvSpPr>
          <p:nvPr/>
        </p:nvSpPr>
        <p:spPr>
          <a:xfrm>
            <a:off x="342900" y="1997616"/>
            <a:ext cx="5315493" cy="502209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300"/>
              </a:lnSpc>
              <a:spcBef>
                <a:spcPts val="0"/>
              </a:spcBef>
              <a:buNone/>
            </a:pPr>
            <a:r>
              <a:rPr lang="ca-ES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Primer bloc </a:t>
            </a:r>
            <a:r>
              <a:rPr lang="ca-E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preguntes:</a:t>
            </a: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None/>
            </a:pP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diagnòstic general del model territorial, per a marcar les bases del posterior treball de valoració i de plantejament de millores </a:t>
            </a:r>
          </a:p>
          <a:p>
            <a:pPr marL="0" indent="0" algn="just">
              <a:lnSpc>
                <a:spcPts val="2300"/>
              </a:lnSpc>
              <a:spcBef>
                <a:spcPts val="1500"/>
              </a:spcBef>
              <a:buNone/>
            </a:pPr>
            <a:r>
              <a:rPr lang="ca-ES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 intermedi </a:t>
            </a:r>
            <a:r>
              <a:rPr lang="ca-E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preguntes: </a:t>
            </a:r>
          </a:p>
          <a:p>
            <a:pPr marL="0" indent="0" algn="just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Diagnòstic sectorial per a conèixer la situació de cadascun dels elements que conformen el territori de cara a la realització de propostes de millora</a:t>
            </a:r>
          </a:p>
          <a:p>
            <a:pPr marL="0" indent="0" algn="just">
              <a:lnSpc>
                <a:spcPts val="2300"/>
              </a:lnSpc>
              <a:spcBef>
                <a:spcPts val="600"/>
              </a:spcBef>
              <a:buNone/>
            </a:pPr>
            <a:r>
              <a:rPr lang="ca-ES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 final </a:t>
            </a:r>
            <a:r>
              <a:rPr lang="ca-E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preguntes: </a:t>
            </a:r>
          </a:p>
          <a:p>
            <a:pPr marL="0" indent="0" algn="just">
              <a:lnSpc>
                <a:spcPts val="2300"/>
              </a:lnSpc>
              <a:buNone/>
            </a:pP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Valoracions supramunicipals de caràcter territorial, i continuació de les reflexiones fora de l’aula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34FB2249-571E-4371-BC69-804D207B82CF}"/>
              </a:ext>
            </a:extLst>
          </p:cNvPr>
          <p:cNvSpPr/>
          <p:nvPr/>
        </p:nvSpPr>
        <p:spPr>
          <a:xfrm>
            <a:off x="367887" y="3327400"/>
            <a:ext cx="5265517" cy="14039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0" y="0"/>
            <a:ext cx="12167050" cy="896471"/>
          </a:xfrm>
          <a:prstGeom prst="rect">
            <a:avLst/>
          </a:prstGeom>
          <a:solidFill>
            <a:schemeClr val="bg2">
              <a:alpha val="45098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2" y="90574"/>
            <a:ext cx="3138363" cy="80589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985" y="11217"/>
            <a:ext cx="3555065" cy="885254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="" xmlns:a16="http://schemas.microsoft.com/office/drawing/2014/main" id="{0536F377-A153-4FA5-B4BE-F519000295E7}"/>
              </a:ext>
            </a:extLst>
          </p:cNvPr>
          <p:cNvSpPr txBox="1">
            <a:spLocks/>
          </p:cNvSpPr>
          <p:nvPr/>
        </p:nvSpPr>
        <p:spPr>
          <a:xfrm>
            <a:off x="1096853" y="896471"/>
            <a:ext cx="8065807" cy="8369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cap="all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COMO </a:t>
            </a:r>
            <a:r>
              <a:rPr lang="es-ES" sz="4000" b="1" cap="all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CONcLUSIÓN</a:t>
            </a:r>
            <a:endParaRPr lang="es-ES" sz="4000" b="1" cap="all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2926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09400A3-EC6A-47E3-B193-D06DF8BC0E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77" t="32008" r="43846" b="31051"/>
          <a:stretch/>
        </p:blipFill>
        <p:spPr>
          <a:xfrm>
            <a:off x="6399081" y="1786132"/>
            <a:ext cx="4817211" cy="243566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6B374CF-BE9B-4110-9754-7173536588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16" t="49130" r="40769" b="28582"/>
          <a:stretch/>
        </p:blipFill>
        <p:spPr>
          <a:xfrm>
            <a:off x="6399081" y="4574743"/>
            <a:ext cx="4786636" cy="147681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0" y="0"/>
            <a:ext cx="12167050" cy="896471"/>
          </a:xfrm>
          <a:prstGeom prst="rect">
            <a:avLst/>
          </a:prstGeom>
          <a:solidFill>
            <a:schemeClr val="bg2">
              <a:alpha val="45098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2" y="90574"/>
            <a:ext cx="3138363" cy="80589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985" y="11217"/>
            <a:ext cx="3555065" cy="885254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="" xmlns:a16="http://schemas.microsoft.com/office/drawing/2014/main" id="{0536F377-A153-4FA5-B4BE-F519000295E7}"/>
              </a:ext>
            </a:extLst>
          </p:cNvPr>
          <p:cNvSpPr txBox="1">
            <a:spLocks/>
          </p:cNvSpPr>
          <p:nvPr/>
        </p:nvSpPr>
        <p:spPr>
          <a:xfrm>
            <a:off x="1096853" y="896471"/>
            <a:ext cx="8065807" cy="8369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cap="all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COMO Conclusión</a:t>
            </a:r>
            <a:endParaRPr lang="es-ES" sz="4000" b="1" cap="all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8" name="2 Marcador de contenido">
            <a:extLst>
              <a:ext uri="{FF2B5EF4-FFF2-40B4-BE49-F238E27FC236}">
                <a16:creationId xmlns:a16="http://schemas.microsoft.com/office/drawing/2014/main" xmlns="" id="{ED3B0B77-10F8-46B3-A574-5C534B525208}"/>
              </a:ext>
            </a:extLst>
          </p:cNvPr>
          <p:cNvSpPr txBox="1">
            <a:spLocks/>
          </p:cNvSpPr>
          <p:nvPr/>
        </p:nvSpPr>
        <p:spPr>
          <a:xfrm>
            <a:off x="342900" y="1997616"/>
            <a:ext cx="5315493" cy="502209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300"/>
              </a:lnSpc>
              <a:spcBef>
                <a:spcPts val="0"/>
              </a:spcBef>
              <a:buNone/>
            </a:pPr>
            <a:r>
              <a:rPr lang="ca-ES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Primer bloc </a:t>
            </a:r>
            <a:r>
              <a:rPr lang="ca-E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preguntes:</a:t>
            </a: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None/>
            </a:pP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diagnòstic general del model territorial, per a marcar les bases del posterior treball de valoració i de plantejament de millores </a:t>
            </a:r>
          </a:p>
          <a:p>
            <a:pPr marL="0" indent="0" algn="just">
              <a:lnSpc>
                <a:spcPts val="2300"/>
              </a:lnSpc>
              <a:spcBef>
                <a:spcPts val="1500"/>
              </a:spcBef>
              <a:buNone/>
            </a:pPr>
            <a:r>
              <a:rPr lang="ca-ES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 intermedi </a:t>
            </a:r>
            <a:r>
              <a:rPr lang="ca-E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preguntes: </a:t>
            </a:r>
          </a:p>
          <a:p>
            <a:pPr marL="0" indent="0" algn="just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Diagnòstic sectorial per a conèixer la situació de cadascun dels elements que conformen el territori de cara a la realització de propostes de millora</a:t>
            </a:r>
          </a:p>
          <a:p>
            <a:pPr marL="0" indent="0" algn="just">
              <a:lnSpc>
                <a:spcPts val="2300"/>
              </a:lnSpc>
              <a:spcBef>
                <a:spcPts val="600"/>
              </a:spcBef>
              <a:buNone/>
            </a:pPr>
            <a:r>
              <a:rPr lang="ca-ES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 final </a:t>
            </a:r>
            <a:r>
              <a:rPr lang="ca-E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preguntes: </a:t>
            </a:r>
          </a:p>
          <a:p>
            <a:pPr marL="0" indent="0" algn="just">
              <a:lnSpc>
                <a:spcPts val="2300"/>
              </a:lnSpc>
              <a:buNone/>
            </a:pPr>
            <a:r>
              <a:rPr lang="ca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Valoracions supramunicipals de caràcter territorial, i continuació de les reflexiones fora de l’aula 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34FB2249-571E-4371-BC69-804D207B82CF}"/>
              </a:ext>
            </a:extLst>
          </p:cNvPr>
          <p:cNvSpPr/>
          <p:nvPr/>
        </p:nvSpPr>
        <p:spPr>
          <a:xfrm>
            <a:off x="342900" y="4787900"/>
            <a:ext cx="5265517" cy="10795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8679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67050" cy="896471"/>
          </a:xfrm>
          <a:prstGeom prst="rect">
            <a:avLst/>
          </a:prstGeom>
          <a:solidFill>
            <a:schemeClr val="bg2">
              <a:alpha val="45098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0536F377-A153-4FA5-B4BE-F5190002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184" y="5496262"/>
            <a:ext cx="10113264" cy="822960"/>
          </a:xfrm>
        </p:spPr>
        <p:txBody>
          <a:bodyPr>
            <a:normAutofit/>
          </a:bodyPr>
          <a:lstStyle/>
          <a:p>
            <a:pPr algn="ctr" fontAlgn="base"/>
            <a:r>
              <a:rPr lang="ca-E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PREGUNTAS MÁS FRECUENTES</a:t>
            </a:r>
            <a:endParaRPr lang="ca-E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2" y="90574"/>
            <a:ext cx="3138363" cy="80589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985" y="11217"/>
            <a:ext cx="3555065" cy="885254"/>
          </a:xfrm>
          <a:prstGeom prst="rect">
            <a:avLst/>
          </a:prstGeom>
        </p:spPr>
      </p:pic>
      <p:pic>
        <p:nvPicPr>
          <p:cNvPr id="19458" name="Picture 2" descr="Preguntas Y Respuestas Imágenes - Descarga imágenes gratis - Pixa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075" y="2509837"/>
            <a:ext cx="24003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184" y="1638868"/>
            <a:ext cx="7610475" cy="257175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="" xmlns:a16="http://schemas.microsoft.com/office/drawing/2014/main" id="{0536F377-A153-4FA5-B4BE-F519000295E7}"/>
              </a:ext>
            </a:extLst>
          </p:cNvPr>
          <p:cNvSpPr txBox="1">
            <a:spLocks/>
          </p:cNvSpPr>
          <p:nvPr/>
        </p:nvSpPr>
        <p:spPr>
          <a:xfrm>
            <a:off x="1096853" y="896471"/>
            <a:ext cx="8065807" cy="8369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cap="all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COMO Conclusión</a:t>
            </a:r>
            <a:endParaRPr lang="es-ES" sz="4000" b="1" cap="all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165183" y="2926711"/>
            <a:ext cx="7610475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4400" dirty="0" smtClean="0"/>
              <a:t>TIEMPO DE PREGUNTAS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62471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4"/>
            <a:ext cx="11094720" cy="4567766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20000"/>
              </a:lnSpc>
            </a:pPr>
            <a:r>
              <a:rPr lang="ca-ES" b="1" i="1" dirty="0" smtClean="0">
                <a:latin typeface="Times New Roman" panose="02020603050405020304" pitchFamily="18" charset="0"/>
              </a:rPr>
              <a:t>1. Quina </a:t>
            </a:r>
            <a:r>
              <a:rPr lang="ca-ES" b="1" i="1" dirty="0">
                <a:latin typeface="Times New Roman" panose="02020603050405020304" pitchFamily="18" charset="0"/>
              </a:rPr>
              <a:t>és la lògica que hi darrere de la Unitat </a:t>
            </a:r>
            <a:r>
              <a:rPr lang="ca-E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Didàctica i el seu contingut</a:t>
            </a:r>
            <a:r>
              <a:rPr lang="ca-ES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ca-E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Quina duració i quina quantitat d’alumnes és la òptima?</a:t>
            </a:r>
          </a:p>
          <a:p>
            <a:pPr>
              <a:lnSpc>
                <a:spcPct val="120000"/>
              </a:lnSpc>
            </a:pPr>
            <a:r>
              <a:rPr lang="ca-ES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N’és </a:t>
            </a:r>
            <a:r>
              <a:rPr lang="ca-E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viable la continuïtat de l’activitat entre les dues etapes en les què es planteja?</a:t>
            </a:r>
          </a:p>
          <a:p>
            <a:pPr>
              <a:lnSpc>
                <a:spcPct val="120000"/>
              </a:lnSpc>
            </a:pPr>
            <a:r>
              <a:rPr lang="ca-ES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 Com </a:t>
            </a:r>
            <a:r>
              <a:rPr lang="ca-E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afecta al desenvolupament de la Unitat Didàctica l’heterogeneïtat territorial, de realitats sòcio-econòmiques i geogràfiques, estils de vida?</a:t>
            </a:r>
            <a:endParaRPr lang="ca-ES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ca-ES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5. La </a:t>
            </a:r>
            <a:r>
              <a:rPr lang="ca-E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Unitat Didàctica permet la col·laboració amb les famílies?</a:t>
            </a:r>
            <a:endParaRPr lang="es-ES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it-IT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6. Per </a:t>
            </a:r>
            <a:r>
              <a:rPr lang="it-IT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què es compaginen activitats individuals i col·lectives?</a:t>
            </a:r>
            <a:endParaRPr lang="ca-ES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ca-ES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7. Permet </a:t>
            </a:r>
            <a:r>
              <a:rPr lang="ca-E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 desenvolupament de la Unitat Didàctica una integració de l’alumnat amb procedències distintes?</a:t>
            </a:r>
            <a:endParaRPr lang="ca-ES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it-IT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8. A </a:t>
            </a:r>
            <a:r>
              <a:rPr lang="it-IT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quina extensió territorial arriba la Unitat Didàctica?</a:t>
            </a:r>
            <a:endParaRPr lang="ca-ES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it-IT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9. Es </a:t>
            </a:r>
            <a:r>
              <a:rPr lang="it-IT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pot complementar la Unitat Didàctica amb activitats fora l’aula</a:t>
            </a:r>
            <a:r>
              <a:rPr lang="it-IT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lvl="0">
              <a:lnSpc>
                <a:spcPct val="120000"/>
              </a:lnSpc>
            </a:pPr>
            <a:r>
              <a:rPr lang="ca-ES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10. Quines </a:t>
            </a:r>
            <a:r>
              <a:rPr lang="ca-E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relacions s’hi donen entre temps i espai al llarg de la Unitat Didàctica?</a:t>
            </a:r>
            <a:r>
              <a:rPr lang="es-E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s-ES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ca-ES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11. Què </a:t>
            </a:r>
            <a:r>
              <a:rPr lang="ca-E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és el que diferencia les activitats realitzades a l’Educació Primària de les que es fan a l’ESO?</a:t>
            </a:r>
          </a:p>
          <a:p>
            <a:endParaRPr lang="ca-ES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ca-ES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0536F377-A153-4FA5-B4BE-F519000295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cap="all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COMO Conclusión</a:t>
            </a:r>
            <a:endParaRPr lang="es-ES" sz="4000" b="1" cap="all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12167050" cy="896471"/>
          </a:xfrm>
          <a:prstGeom prst="rect">
            <a:avLst/>
          </a:prstGeom>
          <a:solidFill>
            <a:schemeClr val="bg2">
              <a:alpha val="45098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2" y="90574"/>
            <a:ext cx="3138363" cy="8058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985" y="11217"/>
            <a:ext cx="3555065" cy="88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3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7580" y="1933389"/>
            <a:ext cx="10198100" cy="47836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es-E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¿Cómo plantearíais la unidad?</a:t>
            </a:r>
          </a:p>
          <a:p>
            <a:pPr algn="ctr"/>
            <a:endParaRPr lang="es-ES" dirty="0"/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0536F377-A153-4FA5-B4BE-F519000295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cap="all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TERCERA SESIÓN</a:t>
            </a:r>
            <a:endParaRPr lang="es-ES" sz="4000" b="1" cap="all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12167050" cy="896471"/>
          </a:xfrm>
          <a:prstGeom prst="rect">
            <a:avLst/>
          </a:prstGeom>
          <a:solidFill>
            <a:schemeClr val="bg2">
              <a:alpha val="45098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2" y="90574"/>
            <a:ext cx="3138363" cy="8058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985" y="11217"/>
            <a:ext cx="3555065" cy="885254"/>
          </a:xfrm>
          <a:prstGeom prst="rect">
            <a:avLst/>
          </a:prstGeom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1097280" y="2686623"/>
            <a:ext cx="10739120" cy="3688778"/>
          </a:xfrm>
          <a:prstGeom prst="rect">
            <a:avLst/>
          </a:prstGeom>
        </p:spPr>
        <p:txBody>
          <a:bodyPr vert="horz" lIns="0" tIns="45720" rIns="0" bIns="45720" rtlCol="0">
            <a:normAutofit fontScale="70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¿Cuándo la llevaríais a cabo?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¿Os limitaríais al contenido de la UD o podríais aprovecharla para enseñar también otros contenidos?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¿Qué metodología seguiríais con  la situación COVID?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¿Qué instrumentos de evaluación consideráis interesantes aplicar?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a-E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a-E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Propuesta</a:t>
            </a:r>
            <a:r>
              <a:rPr lang="ca-E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ca-E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salidas</a:t>
            </a:r>
            <a:r>
              <a:rPr lang="ca-E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a-E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extraescolares</a:t>
            </a:r>
            <a:r>
              <a:rPr lang="ca-E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Albufera (</a:t>
            </a:r>
            <a:r>
              <a:rPr lang="ca-E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proyecto</a:t>
            </a:r>
            <a:r>
              <a:rPr lang="ca-E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anual)</a:t>
            </a:r>
            <a:endParaRPr lang="es-ES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Atención a la diversidad</a:t>
            </a: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33290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67050" cy="896471"/>
          </a:xfrm>
          <a:prstGeom prst="rect">
            <a:avLst/>
          </a:prstGeom>
          <a:solidFill>
            <a:schemeClr val="bg2">
              <a:alpha val="45098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0536F377-A153-4FA5-B4BE-F5190002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6" y="3191434"/>
            <a:ext cx="3200400" cy="899159"/>
          </a:xfrm>
        </p:spPr>
        <p:txBody>
          <a:bodyPr>
            <a:normAutofit/>
          </a:bodyPr>
          <a:lstStyle/>
          <a:p>
            <a:pPr algn="ctr"/>
            <a:r>
              <a:rPr lang="es-ES" sz="4000" b="1" cap="all" dirty="0" smtClean="0">
                <a:solidFill>
                  <a:schemeClr val="bg1"/>
                </a:solidFill>
                <a:latin typeface="+mn-lt"/>
              </a:rPr>
              <a:t>¿QUÉ?</a:t>
            </a:r>
            <a:endParaRPr lang="es-ES" sz="4000" b="1" cap="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4289193" y="5389222"/>
            <a:ext cx="7795231" cy="1371600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a-ES" dirty="0" smtClean="0"/>
              <a:t> </a:t>
            </a:r>
            <a:r>
              <a:rPr lang="ca-ES" dirty="0" err="1" smtClean="0"/>
              <a:t>Unidades</a:t>
            </a:r>
            <a:r>
              <a:rPr lang="ca-ES" dirty="0" smtClean="0"/>
              <a:t> </a:t>
            </a:r>
            <a:r>
              <a:rPr lang="ca-ES" dirty="0" err="1" smtClean="0"/>
              <a:t>didácticas</a:t>
            </a:r>
            <a:r>
              <a:rPr lang="ca-ES" dirty="0" smtClean="0"/>
              <a:t> “¿</a:t>
            </a:r>
            <a:r>
              <a:rPr lang="ca-ES" dirty="0" err="1" smtClean="0"/>
              <a:t>Qué</a:t>
            </a:r>
            <a:r>
              <a:rPr lang="ca-ES" dirty="0" smtClean="0"/>
              <a:t> </a:t>
            </a:r>
            <a:r>
              <a:rPr lang="ca-ES" dirty="0" err="1" smtClean="0"/>
              <a:t>conozco</a:t>
            </a:r>
            <a:r>
              <a:rPr lang="ca-ES" dirty="0" smtClean="0"/>
              <a:t> de mi </a:t>
            </a:r>
            <a:r>
              <a:rPr lang="ca-ES" dirty="0" err="1" smtClean="0"/>
              <a:t>territorio</a:t>
            </a:r>
            <a:r>
              <a:rPr lang="ca-ES" dirty="0" smtClean="0"/>
              <a:t>”? Secundaria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dirty="0"/>
              <a:t> </a:t>
            </a:r>
            <a:r>
              <a:rPr lang="ca-ES" dirty="0" err="1" smtClean="0"/>
              <a:t>Propuesta</a:t>
            </a:r>
            <a:r>
              <a:rPr lang="ca-ES" dirty="0" smtClean="0"/>
              <a:t> de </a:t>
            </a:r>
            <a:r>
              <a:rPr lang="ca-ES" dirty="0" err="1" smtClean="0"/>
              <a:t>actividad</a:t>
            </a:r>
            <a:r>
              <a:rPr lang="ca-ES" dirty="0" smtClean="0"/>
              <a:t> + </a:t>
            </a:r>
            <a:r>
              <a:rPr lang="ca-ES" dirty="0" err="1" smtClean="0"/>
              <a:t>cuaderno</a:t>
            </a:r>
            <a:r>
              <a:rPr lang="ca-ES" dirty="0" smtClean="0"/>
              <a:t> del </a:t>
            </a:r>
            <a:r>
              <a:rPr lang="ca-ES" dirty="0" err="1" smtClean="0"/>
              <a:t>profesorado</a:t>
            </a:r>
            <a:r>
              <a:rPr lang="ca-ES" dirty="0" smtClean="0"/>
              <a:t> + </a:t>
            </a:r>
            <a:r>
              <a:rPr lang="ca-ES" dirty="0" err="1" smtClean="0"/>
              <a:t>cuaderno</a:t>
            </a:r>
            <a:r>
              <a:rPr lang="ca-ES" dirty="0" smtClean="0"/>
              <a:t> del </a:t>
            </a:r>
            <a:r>
              <a:rPr lang="ca-ES" dirty="0" err="1" smtClean="0"/>
              <a:t>alumnado</a:t>
            </a:r>
            <a:endParaRPr lang="ca-E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a-ES" dirty="0"/>
              <a:t> </a:t>
            </a:r>
            <a:r>
              <a:rPr lang="ca-ES" dirty="0">
                <a:hlinkClick r:id="rId3"/>
              </a:rPr>
              <a:t>https://catedractv.es/unidades-didacticas</a:t>
            </a:r>
            <a:r>
              <a:rPr lang="ca-ES" dirty="0" smtClean="0">
                <a:hlinkClick r:id="rId3"/>
              </a:rPr>
              <a:t>/</a:t>
            </a:r>
            <a:endParaRPr lang="ca-ES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2" y="90574"/>
            <a:ext cx="3138363" cy="80589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985" y="11217"/>
            <a:ext cx="3555065" cy="88525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9193" y="1566133"/>
            <a:ext cx="3181350" cy="32289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5370" y="1669860"/>
            <a:ext cx="3086100" cy="31813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06297" y="1059609"/>
            <a:ext cx="987415" cy="424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0536F377-A153-4FA5-B4BE-F519000295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cap="all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TERCERA SESIÓN</a:t>
            </a:r>
            <a:endParaRPr lang="es-ES" sz="4000" b="1" cap="all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12167050" cy="896471"/>
          </a:xfrm>
          <a:prstGeom prst="rect">
            <a:avLst/>
          </a:prstGeom>
          <a:solidFill>
            <a:schemeClr val="bg2">
              <a:alpha val="45098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2" y="90574"/>
            <a:ext cx="3138363" cy="8058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985" y="11217"/>
            <a:ext cx="3555065" cy="88525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1437" y="1933389"/>
            <a:ext cx="6557963" cy="428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7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67050" cy="896471"/>
          </a:xfrm>
          <a:prstGeom prst="rect">
            <a:avLst/>
          </a:prstGeom>
          <a:solidFill>
            <a:schemeClr val="bg2">
              <a:alpha val="45098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0536F377-A153-4FA5-B4BE-F5190002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171" y="5458162"/>
            <a:ext cx="10113264" cy="822960"/>
          </a:xfrm>
        </p:spPr>
        <p:txBody>
          <a:bodyPr>
            <a:normAutofit/>
          </a:bodyPr>
          <a:lstStyle/>
          <a:p>
            <a:pPr algn="ctr" fontAlgn="base"/>
            <a:r>
              <a:rPr lang="ca-E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MUCHAS GRACIAS</a:t>
            </a:r>
            <a:endParaRPr lang="ca-E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2" y="90574"/>
            <a:ext cx="3138363" cy="80589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985" y="11217"/>
            <a:ext cx="3555065" cy="885254"/>
          </a:xfrm>
          <a:prstGeom prst="rect">
            <a:avLst/>
          </a:prstGeom>
        </p:spPr>
      </p:pic>
      <p:pic>
        <p:nvPicPr>
          <p:cNvPr id="39938" name="Picture 2" descr="File:Comunidad-Valenciana Densidad.png - Wikimedia Common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0" b="98407" l="0" r="98700">
                        <a14:foregroundMark x1="17700" y1="25151" x2="9900" y2="23119"/>
                        <a14:backgroundMark x1="48800" y1="5986" x2="16900" y2="329"/>
                        <a14:backgroundMark x1="41400" y1="8018" x2="11500" y2="988"/>
                        <a14:backgroundMark x1="24800" y1="8072" x2="11900" y2="2856"/>
                        <a14:backgroundMark x1="7100" y1="5986" x2="45700" y2="5437"/>
                        <a14:backgroundMark x1="4900" y1="1922" x2="45800" y2="6041"/>
                        <a14:backgroundMark x1="51000" y1="2801" x2="27000" y2="2856"/>
                        <a14:backgroundMark x1="3800" y1="5052" x2="29900" y2="4174"/>
                        <a14:backgroundMark x1="8000" y1="8731" x2="24600" y2="1373"/>
                        <a14:backgroundMark x1="22300" y1="10049" x2="27100" y2="1647"/>
                        <a14:backgroundMark x1="33300" y1="8182" x2="36000" y2="3624"/>
                        <a14:backgroundMark x1="38500" y1="5876" x2="6600" y2="6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80" y="896470"/>
            <a:ext cx="3313419" cy="603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0536F377-A153-4FA5-B4BE-F519000295E7}"/>
              </a:ext>
            </a:extLst>
          </p:cNvPr>
          <p:cNvSpPr txBox="1">
            <a:spLocks/>
          </p:cNvSpPr>
          <p:nvPr/>
        </p:nvSpPr>
        <p:spPr>
          <a:xfrm>
            <a:off x="2430671" y="2765836"/>
            <a:ext cx="9668764" cy="822960"/>
          </a:xfrm>
          <a:prstGeom prst="rect">
            <a:avLst/>
          </a:prstGeom>
        </p:spPr>
        <p:txBody>
          <a:bodyPr vert="horz" lIns="91440" tIns="0" rIns="91440" bIns="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es-E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camino al éxito siempre está en construcción</a:t>
            </a:r>
          </a:p>
          <a:p>
            <a:pPr algn="r" fontAlgn="base">
              <a:lnSpc>
                <a:spcPct val="160000"/>
              </a:lnSpc>
            </a:pPr>
            <a:r>
              <a:rPr lang="ca-E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a-E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Lily</a:t>
            </a:r>
            <a:r>
              <a:rPr lang="ca-E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a-E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Tomlin</a:t>
            </a:r>
            <a:r>
              <a:rPr lang="ca-E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s-E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50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67050" cy="896471"/>
          </a:xfrm>
          <a:prstGeom prst="rect">
            <a:avLst/>
          </a:prstGeom>
          <a:solidFill>
            <a:schemeClr val="bg2">
              <a:alpha val="45098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0536F377-A153-4FA5-B4BE-F5190002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184" y="5496262"/>
            <a:ext cx="10113264" cy="822960"/>
          </a:xfrm>
        </p:spPr>
        <p:txBody>
          <a:bodyPr>
            <a:normAutofit/>
          </a:bodyPr>
          <a:lstStyle/>
          <a:p>
            <a:pPr algn="ctr"/>
            <a:r>
              <a:rPr lang="es-ES" sz="4000" b="1" cap="all" dirty="0" smtClean="0">
                <a:solidFill>
                  <a:schemeClr val="bg1"/>
                </a:solidFill>
                <a:latin typeface="+mn-lt"/>
              </a:rPr>
              <a:t>¿PARA QUÉ? ¿POR QUÉ?</a:t>
            </a:r>
            <a:endParaRPr lang="es-ES" sz="4000" b="1" cap="all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2" y="90574"/>
            <a:ext cx="3138363" cy="80589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985" y="11217"/>
            <a:ext cx="3555065" cy="885254"/>
          </a:xfrm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>
          <a:xfrm>
            <a:off x="4568055" y="1323458"/>
            <a:ext cx="7598995" cy="3488028"/>
          </a:xfrm>
        </p:spPr>
        <p:txBody>
          <a:bodyPr>
            <a:normAutofit/>
          </a:bodyPr>
          <a:lstStyle/>
          <a:p>
            <a:r>
              <a:rPr lang="ca-ES" b="1" dirty="0" smtClean="0">
                <a:solidFill>
                  <a:schemeClr val="tx1"/>
                </a:solidFill>
              </a:rPr>
              <a:t>PROPUESTA DE ACTIVIDAD:</a:t>
            </a:r>
          </a:p>
          <a:p>
            <a:endParaRPr lang="ca-ES" b="1" dirty="0" smtClean="0">
              <a:solidFill>
                <a:schemeClr val="tx1"/>
              </a:solidFill>
            </a:endParaRPr>
          </a:p>
          <a:p>
            <a:r>
              <a:rPr lang="ca-ES" dirty="0" smtClean="0">
                <a:solidFill>
                  <a:schemeClr val="tx1"/>
                </a:solidFill>
              </a:rPr>
              <a:t>INTRODUCCIÓN                                                     ¿Por </a:t>
            </a:r>
            <a:r>
              <a:rPr lang="ca-ES" dirty="0" err="1" smtClean="0">
                <a:solidFill>
                  <a:schemeClr val="tx1"/>
                </a:solidFill>
              </a:rPr>
              <a:t>qué</a:t>
            </a:r>
            <a:r>
              <a:rPr lang="ca-ES" dirty="0" smtClean="0">
                <a:solidFill>
                  <a:schemeClr val="tx1"/>
                </a:solidFill>
              </a:rPr>
              <a:t>?</a:t>
            </a:r>
          </a:p>
          <a:p>
            <a:endParaRPr lang="ca-ES" dirty="0" smtClean="0">
              <a:solidFill>
                <a:schemeClr val="tx1"/>
              </a:solidFill>
            </a:endParaRPr>
          </a:p>
          <a:p>
            <a:endParaRPr lang="ca-ES" dirty="0">
              <a:solidFill>
                <a:schemeClr val="tx1"/>
              </a:solidFill>
            </a:endParaRPr>
          </a:p>
          <a:p>
            <a:endParaRPr lang="ca-ES" dirty="0" smtClean="0">
              <a:solidFill>
                <a:schemeClr val="tx1"/>
              </a:solidFill>
            </a:endParaRPr>
          </a:p>
          <a:p>
            <a:endParaRPr lang="ca-ES" dirty="0">
              <a:solidFill>
                <a:schemeClr val="tx1"/>
              </a:solidFill>
            </a:endParaRPr>
          </a:p>
          <a:p>
            <a:endParaRPr lang="ca-ES" dirty="0" smtClean="0">
              <a:solidFill>
                <a:schemeClr val="tx1"/>
              </a:solidFill>
            </a:endParaRPr>
          </a:p>
          <a:p>
            <a:r>
              <a:rPr lang="ca-ES" dirty="0" smtClean="0">
                <a:solidFill>
                  <a:schemeClr val="tx1"/>
                </a:solidFill>
              </a:rPr>
              <a:t>OBJETIVOS DE LA UNIDAD DIDÁCTICA               ¿Para </a:t>
            </a:r>
            <a:r>
              <a:rPr lang="ca-ES" dirty="0" err="1" smtClean="0">
                <a:solidFill>
                  <a:schemeClr val="tx1"/>
                </a:solidFill>
              </a:rPr>
              <a:t>qué</a:t>
            </a:r>
            <a:r>
              <a:rPr lang="ca-ES" dirty="0" smtClean="0">
                <a:solidFill>
                  <a:schemeClr val="tx1"/>
                </a:solidFill>
              </a:rPr>
              <a:t>?</a:t>
            </a:r>
          </a:p>
          <a:p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458" y="1234440"/>
            <a:ext cx="3906986" cy="3463821"/>
          </a:xfrm>
          <a:prstGeom prst="rect">
            <a:avLst/>
          </a:prstGeom>
        </p:spPr>
      </p:pic>
      <p:sp>
        <p:nvSpPr>
          <p:cNvPr id="10" name="Flecha derecha 9"/>
          <p:cNvSpPr/>
          <p:nvPr/>
        </p:nvSpPr>
        <p:spPr>
          <a:xfrm>
            <a:off x="6083525" y="1914010"/>
            <a:ext cx="1892808" cy="14630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derecha 13"/>
          <p:cNvSpPr/>
          <p:nvPr/>
        </p:nvSpPr>
        <p:spPr>
          <a:xfrm>
            <a:off x="7621385" y="3595467"/>
            <a:ext cx="354948" cy="10567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4659086" y="2188029"/>
            <a:ext cx="5805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Desconexión entre el territorio y sus habitantes</a:t>
            </a:r>
          </a:p>
          <a:p>
            <a:pPr algn="just"/>
            <a:r>
              <a:rPr lang="es-ES" dirty="0" smtClean="0"/>
              <a:t>Falta de conocimiento del espacio (elementos e interrelaciones) y de comportamientos territoriales (empoderamiento y toma de decisiones)</a:t>
            </a:r>
          </a:p>
        </p:txBody>
      </p:sp>
      <p:sp>
        <p:nvSpPr>
          <p:cNvPr id="20" name="Cerrar llave 19"/>
          <p:cNvSpPr/>
          <p:nvPr/>
        </p:nvSpPr>
        <p:spPr>
          <a:xfrm>
            <a:off x="4146444" y="1323458"/>
            <a:ext cx="262270" cy="337480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4659086" y="3929763"/>
            <a:ext cx="5805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Comunes en ambas etapas: Primaria primera toma de contacto vs Secundaria desarrollo de actitudes proactivas</a:t>
            </a:r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xmlns="" id="{5AF33BF9-BB18-4529-90EC-B24DCA7BC0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6717918"/>
              </p:ext>
            </p:extLst>
          </p:nvPr>
        </p:nvGraphicFramePr>
        <p:xfrm>
          <a:off x="10325100" y="896471"/>
          <a:ext cx="1908061" cy="431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97331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67050" cy="896471"/>
          </a:xfrm>
          <a:prstGeom prst="rect">
            <a:avLst/>
          </a:prstGeom>
          <a:solidFill>
            <a:schemeClr val="bg2">
              <a:alpha val="45098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0536F377-A153-4FA5-B4BE-F5190002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6" y="3191434"/>
            <a:ext cx="3635828" cy="899159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b="1" cap="all" dirty="0" smtClean="0">
                <a:solidFill>
                  <a:schemeClr val="bg1"/>
                </a:solidFill>
                <a:latin typeface="+mn-lt"/>
              </a:rPr>
              <a:t>¿DE DONDE?</a:t>
            </a:r>
            <a:br>
              <a:rPr lang="es-ES" sz="4000" b="1" cap="all" dirty="0" smtClean="0">
                <a:solidFill>
                  <a:schemeClr val="bg1"/>
                </a:solidFill>
                <a:latin typeface="+mn-lt"/>
              </a:rPr>
            </a:br>
            <a:r>
              <a:rPr lang="es-ES" sz="4000" b="1" cap="all" dirty="0" smtClean="0">
                <a:solidFill>
                  <a:schemeClr val="bg1"/>
                </a:solidFill>
                <a:latin typeface="+mn-lt"/>
              </a:rPr>
              <a:t>¿HACIA DONDE?</a:t>
            </a:r>
            <a:endParaRPr lang="es-ES" sz="4000" b="1" cap="all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2" y="90574"/>
            <a:ext cx="3138363" cy="80589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985" y="11217"/>
            <a:ext cx="3555065" cy="88525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2074" y="975828"/>
            <a:ext cx="3622902" cy="575252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327571" y="1273629"/>
            <a:ext cx="36684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/>
              <a:t>CURRICULUM SECUNDARIA</a:t>
            </a:r>
          </a:p>
          <a:p>
            <a:pPr algn="ctr"/>
            <a:endParaRPr lang="ca-ES" dirty="0" smtClean="0"/>
          </a:p>
          <a:p>
            <a:pPr algn="ctr"/>
            <a:endParaRPr lang="ca-ES" dirty="0" smtClean="0"/>
          </a:p>
          <a:p>
            <a:pPr algn="ctr"/>
            <a:endParaRPr lang="ca-ES" dirty="0" smtClean="0"/>
          </a:p>
          <a:p>
            <a:pPr algn="ctr"/>
            <a:endParaRPr lang="ca-ES" dirty="0"/>
          </a:p>
          <a:p>
            <a:pPr algn="ctr"/>
            <a:r>
              <a:rPr lang="ca-ES" b="1" dirty="0" smtClean="0"/>
              <a:t>ANÁLISIS CURRICULAR</a:t>
            </a:r>
          </a:p>
          <a:p>
            <a:pPr algn="ctr"/>
            <a:endParaRPr lang="ca-ES" dirty="0" smtClean="0"/>
          </a:p>
          <a:p>
            <a:pPr algn="ctr"/>
            <a:endParaRPr lang="ca-ES" dirty="0" smtClean="0"/>
          </a:p>
          <a:p>
            <a:pPr algn="ctr"/>
            <a:endParaRPr lang="ca-ES" dirty="0" smtClean="0"/>
          </a:p>
          <a:p>
            <a:pPr algn="ctr"/>
            <a:endParaRPr lang="ca-ES" dirty="0"/>
          </a:p>
          <a:p>
            <a:pPr algn="ctr"/>
            <a:r>
              <a:rPr lang="ca-ES" b="1" u="sng" dirty="0" smtClean="0"/>
              <a:t>3 ESO</a:t>
            </a:r>
          </a:p>
          <a:p>
            <a:pPr algn="just"/>
            <a:endParaRPr lang="ca-ES" dirty="0" smtClean="0"/>
          </a:p>
          <a:p>
            <a:pPr algn="just"/>
            <a:endParaRPr lang="ca-ES" dirty="0"/>
          </a:p>
          <a:p>
            <a:pPr algn="just"/>
            <a:r>
              <a:rPr lang="ca-ES" dirty="0" err="1" smtClean="0"/>
              <a:t>Programación</a:t>
            </a:r>
            <a:r>
              <a:rPr lang="ca-ES" dirty="0" smtClean="0"/>
              <a:t> didàctica</a:t>
            </a:r>
          </a:p>
          <a:p>
            <a:pPr algn="ctr"/>
            <a:endParaRPr lang="ca-E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dirty="0" err="1" smtClean="0"/>
              <a:t>Objetivos</a:t>
            </a:r>
            <a:endParaRPr lang="ca-E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dirty="0" err="1" smtClean="0"/>
              <a:t>Contenidos</a:t>
            </a:r>
            <a:endParaRPr lang="ca-E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dirty="0" err="1" smtClean="0"/>
              <a:t>Tablas</a:t>
            </a:r>
            <a:r>
              <a:rPr lang="ca-ES" dirty="0" smtClean="0"/>
              <a:t> </a:t>
            </a:r>
            <a:r>
              <a:rPr lang="ca-ES" dirty="0" err="1" smtClean="0"/>
              <a:t>unidad</a:t>
            </a:r>
            <a:r>
              <a:rPr lang="ca-ES" dirty="0" smtClean="0"/>
              <a:t> </a:t>
            </a:r>
            <a:r>
              <a:rPr lang="ca-ES" dirty="0" err="1" smtClean="0"/>
              <a:t>didáctica</a:t>
            </a:r>
            <a:endParaRPr lang="ca-E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dirty="0" err="1" smtClean="0"/>
              <a:t>Otras</a:t>
            </a:r>
            <a:r>
              <a:rPr lang="ca-ES" dirty="0" smtClean="0"/>
              <a:t> </a:t>
            </a:r>
            <a:r>
              <a:rPr lang="ca-ES" dirty="0" err="1" smtClean="0"/>
              <a:t>consideraciones</a:t>
            </a:r>
            <a:endParaRPr lang="ca-ES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10" name="Flecha abajo 9"/>
          <p:cNvSpPr/>
          <p:nvPr/>
        </p:nvSpPr>
        <p:spPr>
          <a:xfrm>
            <a:off x="9878785" y="1768566"/>
            <a:ext cx="566057" cy="707572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 abajo 14"/>
          <p:cNvSpPr/>
          <p:nvPr/>
        </p:nvSpPr>
        <p:spPr>
          <a:xfrm>
            <a:off x="9878785" y="3191434"/>
            <a:ext cx="566057" cy="707572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295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2167050" cy="896471"/>
          </a:xfrm>
          <a:prstGeom prst="rect">
            <a:avLst/>
          </a:prstGeom>
          <a:solidFill>
            <a:schemeClr val="bg2">
              <a:alpha val="45098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0536F377-A153-4FA5-B4BE-F5190002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78" y="815086"/>
            <a:ext cx="8962697" cy="836944"/>
          </a:xfrm>
        </p:spPr>
        <p:txBody>
          <a:bodyPr>
            <a:normAutofit/>
          </a:bodyPr>
          <a:lstStyle/>
          <a:p>
            <a:r>
              <a:rPr lang="es-ES" sz="4000" b="1" cap="all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ANÁLISIS CURRICULAR</a:t>
            </a:r>
            <a:endParaRPr lang="es-ES" sz="4000" b="1" cap="all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2" y="90574"/>
            <a:ext cx="3138363" cy="80589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985" y="11217"/>
            <a:ext cx="3555065" cy="8852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78" y="2256800"/>
            <a:ext cx="10427259" cy="3331705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9024257" y="2641289"/>
            <a:ext cx="2219037" cy="334191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693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2167050" cy="896471"/>
          </a:xfrm>
          <a:prstGeom prst="rect">
            <a:avLst/>
          </a:prstGeom>
          <a:solidFill>
            <a:schemeClr val="bg2">
              <a:alpha val="45098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0536F377-A153-4FA5-B4BE-F5190002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78" y="815086"/>
            <a:ext cx="8962697" cy="836944"/>
          </a:xfrm>
        </p:spPr>
        <p:txBody>
          <a:bodyPr>
            <a:normAutofit/>
          </a:bodyPr>
          <a:lstStyle/>
          <a:p>
            <a:r>
              <a:rPr lang="es-ES" sz="4000" b="1" cap="all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OBJETIVOS de la unidad didáctica</a:t>
            </a:r>
            <a:endParaRPr lang="es-ES" sz="4000" b="1" cap="all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2" y="90574"/>
            <a:ext cx="3138363" cy="80589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985" y="11217"/>
            <a:ext cx="3555065" cy="88525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178" y="2170611"/>
            <a:ext cx="3906986" cy="346382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148944" y="2667000"/>
            <a:ext cx="47897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PROMOVER UNA NUEVA CULTURA TERRITORIAL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Conocer territorio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Conocer recursos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Valorar el territorio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Entender los procesos y cambios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10" name="Recortar rectángulo de esquina sencilla 9"/>
          <p:cNvSpPr/>
          <p:nvPr/>
        </p:nvSpPr>
        <p:spPr>
          <a:xfrm>
            <a:off x="10160917" y="1981683"/>
            <a:ext cx="1840583" cy="685317"/>
          </a:xfrm>
          <a:prstGeom prst="snip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 smtClean="0"/>
          </a:p>
          <a:p>
            <a:pPr algn="ctr"/>
            <a:r>
              <a:rPr lang="es-ES" sz="1400" dirty="0" smtClean="0"/>
              <a:t>¿Qué entendemos por cultura territorial?</a:t>
            </a:r>
          </a:p>
          <a:p>
            <a:pPr algn="ctr"/>
            <a:endParaRPr lang="es-ES" sz="1400" dirty="0"/>
          </a:p>
        </p:txBody>
      </p:sp>
      <p:sp>
        <p:nvSpPr>
          <p:cNvPr id="12" name="Cerrar llave 11"/>
          <p:cNvSpPr/>
          <p:nvPr/>
        </p:nvSpPr>
        <p:spPr>
          <a:xfrm>
            <a:off x="9938657" y="2667000"/>
            <a:ext cx="206829" cy="1371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>
            <a:off x="10243248" y="3113314"/>
            <a:ext cx="1923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/>
              <a:t>Conocer y valorar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20" name="Cerrar llave 19"/>
          <p:cNvSpPr/>
          <p:nvPr/>
        </p:nvSpPr>
        <p:spPr>
          <a:xfrm>
            <a:off x="9954088" y="4587953"/>
            <a:ext cx="206829" cy="1371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10258679" y="5034267"/>
            <a:ext cx="1923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/>
              <a:t>Actuar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22" name="CuadroTexto 21"/>
          <p:cNvSpPr txBox="1"/>
          <p:nvPr/>
        </p:nvSpPr>
        <p:spPr>
          <a:xfrm>
            <a:off x="5092926" y="4975324"/>
            <a:ext cx="47897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FOMENTAR LA CAPACIDAD DEL ALUMNADO PARA PARTICIPAR Y TRABAJAR EN LA MEJORA DEL TERRITORIO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8185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2167050" cy="896471"/>
          </a:xfrm>
          <a:prstGeom prst="rect">
            <a:avLst/>
          </a:prstGeom>
          <a:solidFill>
            <a:schemeClr val="bg2">
              <a:alpha val="45098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0536F377-A153-4FA5-B4BE-F5190002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78" y="815086"/>
            <a:ext cx="8962697" cy="836944"/>
          </a:xfrm>
        </p:spPr>
        <p:txBody>
          <a:bodyPr>
            <a:normAutofit/>
          </a:bodyPr>
          <a:lstStyle/>
          <a:p>
            <a:r>
              <a:rPr lang="ca-ES" sz="4000" b="1" cap="all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CONTENIDOS</a:t>
            </a:r>
            <a:endParaRPr lang="es-ES" sz="4000" b="1" cap="all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2" y="90574"/>
            <a:ext cx="3138363" cy="80589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985" y="11217"/>
            <a:ext cx="3555065" cy="88525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4093" y="2029505"/>
            <a:ext cx="7200900" cy="4105275"/>
          </a:xfrm>
          <a:prstGeom prst="rect">
            <a:avLst/>
          </a:prstGeom>
        </p:spPr>
      </p:pic>
      <p:cxnSp>
        <p:nvCxnSpPr>
          <p:cNvPr id="5" name="Conector recto 4"/>
          <p:cNvCxnSpPr/>
          <p:nvPr/>
        </p:nvCxnSpPr>
        <p:spPr>
          <a:xfrm>
            <a:off x="2492829" y="3755572"/>
            <a:ext cx="54864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 flipV="1">
            <a:off x="4330925" y="3973286"/>
            <a:ext cx="4671561" cy="1088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 flipV="1">
            <a:off x="2492829" y="4214678"/>
            <a:ext cx="4132612" cy="1634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2492829" y="4702629"/>
            <a:ext cx="6509657" cy="1088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V="1">
            <a:off x="2492829" y="5410200"/>
            <a:ext cx="3733800" cy="1088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21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1688</TotalTime>
  <Words>2219</Words>
  <Application>Microsoft Office PowerPoint</Application>
  <PresentationFormat>Panorámica</PresentationFormat>
  <Paragraphs>382</Paragraphs>
  <Slides>41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Wingdings</vt:lpstr>
      <vt:lpstr>Wingdings 2</vt:lpstr>
      <vt:lpstr>Retrospección</vt:lpstr>
      <vt:lpstr>Presentación de la Unidad Didáctica  “¿Qué conozco de mi territorio?”</vt:lpstr>
      <vt:lpstr>Estructura de las jornadas</vt:lpstr>
      <vt:lpstr>índice</vt:lpstr>
      <vt:lpstr>¿QUÉ?</vt:lpstr>
      <vt:lpstr>¿PARA QUÉ? ¿POR QUÉ?</vt:lpstr>
      <vt:lpstr>¿DE DONDE? ¿HACIA DONDE?</vt:lpstr>
      <vt:lpstr>ANÁLISIS CURRICULAR</vt:lpstr>
      <vt:lpstr>OBJETIVOS de la unidad didáctica</vt:lpstr>
      <vt:lpstr>CONTENIDOS</vt:lpstr>
      <vt:lpstr>TABLA UNIDAD DIDÁCTICA</vt:lpstr>
      <vt:lpstr>TABLA UNIDAD DIDÁCTICA</vt:lpstr>
      <vt:lpstr>UNIDAD DIDÁCTICA</vt:lpstr>
      <vt:lpstr>UNIDAD DIDÁCTICA</vt:lpstr>
      <vt:lpstr>OTRAS CONSIDERACIONES</vt:lpstr>
      <vt:lpstr>¿quién? ¿cómo?</vt:lpstr>
      <vt:lpstr>¿cómo?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¿CUANDO?</vt:lpstr>
      <vt:lpstr>Presentación de PowerPoint</vt:lpstr>
      <vt:lpstr>Presentación de PowerPoint</vt:lpstr>
      <vt:lpstr>Presentación de PowerPoint</vt:lpstr>
      <vt:lpstr>Presentación de PowerPoint</vt:lpstr>
      <vt:lpstr>PREGUNTAS MÁS FRECUENTES</vt:lpstr>
      <vt:lpstr>COMO Conclusión</vt:lpstr>
      <vt:lpstr>TERCERA SESIÓN</vt:lpstr>
      <vt:lpstr>TERCERA SESIÓN</vt:lpstr>
      <vt:lpstr>MUCHAS 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la Unidad Didáctica  “¿Qué conozco de mi territorio?”</dc:title>
  <dc:creator>Nuria Álvaro</dc:creator>
  <cp:lastModifiedBy>Nuria Álvaro</cp:lastModifiedBy>
  <cp:revision>41</cp:revision>
  <dcterms:created xsi:type="dcterms:W3CDTF">2020-09-26T11:04:23Z</dcterms:created>
  <dcterms:modified xsi:type="dcterms:W3CDTF">2020-09-27T15:12:55Z</dcterms:modified>
</cp:coreProperties>
</file>