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1" r:id="rId4"/>
    <p:sldId id="262" r:id="rId5"/>
    <p:sldId id="263" r:id="rId6"/>
    <p:sldId id="260" r:id="rId7"/>
    <p:sldId id="265" r:id="rId8"/>
    <p:sldId id="266" r:id="rId9"/>
    <p:sldId id="267" r:id="rId10"/>
    <p:sldId id="268" r:id="rId11"/>
    <p:sldId id="264" r:id="rId12"/>
    <p:sldId id="269" r:id="rId13"/>
    <p:sldId id="270" r:id="rId14"/>
    <p:sldId id="307" r:id="rId15"/>
    <p:sldId id="301" r:id="rId16"/>
    <p:sldId id="304" r:id="rId17"/>
    <p:sldId id="305" r:id="rId18"/>
    <p:sldId id="306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8" r:id="rId4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rique Peiró Sánchez-Manjavacas" initials="EPS" lastIdx="1" clrIdx="0">
    <p:extLst>
      <p:ext uri="{19B8F6BF-5375-455C-9EA6-DF929625EA0E}">
        <p15:presenceInfo xmlns:p15="http://schemas.microsoft.com/office/powerpoint/2012/main" userId="b315f173385fb0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45057-8067-4E27-9130-453D76D67B7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8AEB299E-F2D8-44F6-9C73-E955C06B6B27}">
      <dgm:prSet phldrT="[Texto]"/>
      <dgm:spPr/>
      <dgm:t>
        <a:bodyPr/>
        <a:lstStyle/>
        <a:p>
          <a:r>
            <a:rPr lang="es-AR" b="1" dirty="0">
              <a:latin typeface="Times New Roman" panose="02020603050405020304" pitchFamily="18" charset="0"/>
              <a:cs typeface="Times New Roman" panose="02020603050405020304" pitchFamily="18" charset="0"/>
            </a:rPr>
            <a:t>Primer Bloque</a:t>
          </a:r>
        </a:p>
      </dgm:t>
    </dgm:pt>
    <dgm:pt modelId="{70048940-3BE0-460B-9D2A-8F30C3959F32}" type="parTrans" cxnId="{7162A3E3-C043-4E2C-B231-E728464DAAE4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3DCFD-3287-42CA-B02D-0C19B5EFA37D}" type="sibTrans" cxnId="{7162A3E3-C043-4E2C-B231-E728464DAAE4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A2F55-FD0B-406A-8BEB-824DBBB97DE4}">
      <dgm:prSet phldrT="[Texto]"/>
      <dgm:spPr/>
      <dgm:t>
        <a:bodyPr/>
        <a:lstStyle/>
        <a:p>
          <a:pPr algn="ctr"/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motivación e identificación de modelos mentales previos (AIMP)</a:t>
          </a:r>
          <a:endParaRPr lang="es-AR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F22AA-7F97-424D-BF1D-BC61DFCEE58A}" type="parTrans" cxnId="{83098129-3263-4A32-B2B0-5A4993F01271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1CAE1-2F71-41B4-A088-E18308537EB4}" type="sibTrans" cxnId="{83098129-3263-4A32-B2B0-5A4993F01271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287B5-A08E-4AC4-B0AC-2C0EDC473B51}">
      <dgm:prSet phldrT="[Texto]"/>
      <dgm:spPr/>
      <dgm:t>
        <a:bodyPr/>
        <a:lstStyle/>
        <a:p>
          <a:r>
            <a:rPr lang="es-ES_tradnl" b="1">
              <a:latin typeface="Times New Roman" panose="02020603050405020304" pitchFamily="18" charset="0"/>
              <a:cs typeface="Times New Roman" panose="02020603050405020304" pitchFamily="18" charset="0"/>
            </a:rPr>
            <a:t>Bloque Intermedio</a:t>
          </a:r>
          <a:endParaRPr lang="es-A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032FA-422A-46F5-959E-1ED2BB6D81E0}" type="parTrans" cxnId="{5852E834-CABB-42EB-BE7E-21A586805F9D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AFF37-A865-4837-86EA-A39D6C86B5E0}" type="sibTrans" cxnId="{5852E834-CABB-42EB-BE7E-21A586805F9D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58004-6D4C-4F41-BF0D-80B08D20F00A}">
      <dgm:prSet phldrT="[Texto]"/>
      <dgm:spPr/>
      <dgm:t>
        <a:bodyPr/>
        <a:lstStyle/>
        <a:p>
          <a:r>
            <a:rPr lang="es-ES_tradnl" b="1">
              <a:latin typeface="Times New Roman" panose="02020603050405020304" pitchFamily="18" charset="0"/>
              <a:cs typeface="Times New Roman" panose="02020603050405020304" pitchFamily="18" charset="0"/>
            </a:rPr>
            <a:t>Bloque Final</a:t>
          </a:r>
          <a:endParaRPr lang="es-A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1AE29-ADC0-42A2-945D-FACAB40396A9}" type="parTrans" cxnId="{DEA0EA0E-896A-4F99-ABCB-4922D8E5A51C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7CFDE-0A64-4367-A385-B50FA121A2B6}" type="sibTrans" cxnId="{DEA0EA0E-896A-4F99-ABCB-4922D8E5A51C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30FD3-7DA7-4E6B-B63F-0C217C50AA00}">
      <dgm:prSet phldrT="[Texto]"/>
      <dgm:spPr/>
      <dgm:t>
        <a:bodyPr/>
        <a:lstStyle/>
        <a:p>
          <a:pPr algn="ctr"/>
          <a:r>
            <a:rPr lang="es-ES_tradnl" b="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Recopilación (AR) y A</a:t>
          </a:r>
          <a:r>
            <a:rPr lang="es-E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ctividades</a:t>
          </a:r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 de Ampliación (AA)</a:t>
          </a:r>
          <a:endParaRPr lang="es-AR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57EFC-DBCE-4DE7-AF18-77FBE7450E08}" type="parTrans" cxnId="{6380D5E1-35C3-417E-97C0-5B095416B609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610A7-9F24-4282-B99D-EB82476B9AA3}" type="sibTrans" cxnId="{6380D5E1-35C3-417E-97C0-5B095416B609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C7116-1346-4B87-A36F-DF38A24338DD}">
      <dgm:prSet/>
      <dgm:spPr/>
      <dgm:t>
        <a:bodyPr/>
        <a:lstStyle/>
        <a:p>
          <a:pPr algn="ctr"/>
          <a:r>
            <a:rPr lang="es-ES_tradnl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Desarrollo (AD)</a:t>
          </a:r>
        </a:p>
      </dgm:t>
    </dgm:pt>
    <dgm:pt modelId="{5BE38A74-5ACB-4227-9482-7075DA6BBFCB}" type="parTrans" cxnId="{0FABEC54-3EAE-4404-9AF8-85263677EA65}">
      <dgm:prSet/>
      <dgm:spPr/>
      <dgm:t>
        <a:bodyPr/>
        <a:lstStyle/>
        <a:p>
          <a:endParaRPr lang="es-A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7B0D9-5A83-447B-AE9E-761BA7B22948}" type="sibTrans" cxnId="{0FABEC54-3EAE-4404-9AF8-85263677EA65}">
      <dgm:prSet/>
      <dgm:spPr/>
      <dgm:t>
        <a:bodyPr/>
        <a:lstStyle/>
        <a:p>
          <a:endParaRPr lang="es-A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52FC9-81F6-4BA2-B90A-EF2ED877A0C3}" type="pres">
      <dgm:prSet presAssocID="{3F145057-8067-4E27-9130-453D76D67B7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2D68BB3-8C37-41B1-A8E3-12C754120FBF}" type="pres">
      <dgm:prSet presAssocID="{8AEB299E-F2D8-44F6-9C73-E955C06B6B2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6B97B4-8E8F-45DA-882C-DC072BDA5E42}" type="pres">
      <dgm:prSet presAssocID="{8AEB299E-F2D8-44F6-9C73-E955C06B6B2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42E6737-03EC-4BC6-ADEE-844EE5B17371}" type="pres">
      <dgm:prSet presAssocID="{54F287B5-A08E-4AC4-B0AC-2C0EDC473B5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C7BD9AF-F211-4E43-9EE0-D03FF13001D6}" type="pres">
      <dgm:prSet presAssocID="{54F287B5-A08E-4AC4-B0AC-2C0EDC473B5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4B3A3E9-4829-419C-9900-B5E5F1754D25}" type="pres">
      <dgm:prSet presAssocID="{B4758004-6D4C-4F41-BF0D-80B08D20F00A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AF0357C1-1E3D-4AE1-96A4-6C3E5F0E09DF}" type="pres">
      <dgm:prSet presAssocID="{B4758004-6D4C-4F41-BF0D-80B08D20F00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EA0EA0E-896A-4F99-ABCB-4922D8E5A51C}" srcId="{3F145057-8067-4E27-9130-453D76D67B77}" destId="{B4758004-6D4C-4F41-BF0D-80B08D20F00A}" srcOrd="2" destOrd="0" parTransId="{2B41AE29-ADC0-42A2-945D-FACAB40396A9}" sibTransId="{C257CFDE-0A64-4367-A385-B50FA121A2B6}"/>
    <dgm:cxn modelId="{5AC56A13-6CCD-4AA9-BC61-3433A77F9B51}" type="presOf" srcId="{3F145057-8067-4E27-9130-453D76D67B77}" destId="{5BC52FC9-81F6-4BA2-B90A-EF2ED877A0C3}" srcOrd="0" destOrd="0" presId="urn:microsoft.com/office/officeart/2009/3/layout/IncreasingArrowsProcess"/>
    <dgm:cxn modelId="{08851E14-BA07-4192-805B-98C75D04657A}" type="presOf" srcId="{EE4A2F55-FD0B-406A-8BEB-824DBBB97DE4}" destId="{136B97B4-8E8F-45DA-882C-DC072BDA5E42}" srcOrd="0" destOrd="0" presId="urn:microsoft.com/office/officeart/2009/3/layout/IncreasingArrowsProcess"/>
    <dgm:cxn modelId="{A049621F-235E-4751-90BD-ABE43E89B1E9}" type="presOf" srcId="{6E730FD3-7DA7-4E6B-B63F-0C217C50AA00}" destId="{AF0357C1-1E3D-4AE1-96A4-6C3E5F0E09DF}" srcOrd="0" destOrd="0" presId="urn:microsoft.com/office/officeart/2009/3/layout/IncreasingArrowsProcess"/>
    <dgm:cxn modelId="{83098129-3263-4A32-B2B0-5A4993F01271}" srcId="{8AEB299E-F2D8-44F6-9C73-E955C06B6B27}" destId="{EE4A2F55-FD0B-406A-8BEB-824DBBB97DE4}" srcOrd="0" destOrd="0" parTransId="{A13F22AA-7F97-424D-BF1D-BC61DFCEE58A}" sibTransId="{8341CAE1-2F71-41B4-A088-E18308537EB4}"/>
    <dgm:cxn modelId="{5852E834-CABB-42EB-BE7E-21A586805F9D}" srcId="{3F145057-8067-4E27-9130-453D76D67B77}" destId="{54F287B5-A08E-4AC4-B0AC-2C0EDC473B51}" srcOrd="1" destOrd="0" parTransId="{758032FA-422A-46F5-959E-1ED2BB6D81E0}" sibTransId="{E5AAFF37-A865-4837-86EA-A39D6C86B5E0}"/>
    <dgm:cxn modelId="{DA6EBB40-C21A-4250-8224-B8ADAD39161D}" type="presOf" srcId="{8AEB299E-F2D8-44F6-9C73-E955C06B6B27}" destId="{F2D68BB3-8C37-41B1-A8E3-12C754120FBF}" srcOrd="0" destOrd="0" presId="urn:microsoft.com/office/officeart/2009/3/layout/IncreasingArrowsProcess"/>
    <dgm:cxn modelId="{0FABEC54-3EAE-4404-9AF8-85263677EA65}" srcId="{54F287B5-A08E-4AC4-B0AC-2C0EDC473B51}" destId="{351C7116-1346-4B87-A36F-DF38A24338DD}" srcOrd="0" destOrd="0" parTransId="{5BE38A74-5ACB-4227-9482-7075DA6BBFCB}" sibTransId="{25E7B0D9-5A83-447B-AE9E-761BA7B22948}"/>
    <dgm:cxn modelId="{8DE99581-6D60-4E99-BAC0-360377F93382}" type="presOf" srcId="{54F287B5-A08E-4AC4-B0AC-2C0EDC473B51}" destId="{542E6737-03EC-4BC6-ADEE-844EE5B17371}" srcOrd="0" destOrd="0" presId="urn:microsoft.com/office/officeart/2009/3/layout/IncreasingArrowsProcess"/>
    <dgm:cxn modelId="{45E8BD9B-4817-465B-8255-264F5CA73938}" type="presOf" srcId="{351C7116-1346-4B87-A36F-DF38A24338DD}" destId="{0C7BD9AF-F211-4E43-9EE0-D03FF13001D6}" srcOrd="0" destOrd="0" presId="urn:microsoft.com/office/officeart/2009/3/layout/IncreasingArrowsProcess"/>
    <dgm:cxn modelId="{2E8102D6-C36A-4173-B95B-D6DDC54F0F29}" type="presOf" srcId="{B4758004-6D4C-4F41-BF0D-80B08D20F00A}" destId="{44B3A3E9-4829-419C-9900-B5E5F1754D25}" srcOrd="0" destOrd="0" presId="urn:microsoft.com/office/officeart/2009/3/layout/IncreasingArrowsProcess"/>
    <dgm:cxn modelId="{6380D5E1-35C3-417E-97C0-5B095416B609}" srcId="{B4758004-6D4C-4F41-BF0D-80B08D20F00A}" destId="{6E730FD3-7DA7-4E6B-B63F-0C217C50AA00}" srcOrd="0" destOrd="0" parTransId="{78957EFC-DBCE-4DE7-AF18-77FBE7450E08}" sibTransId="{727610A7-9F24-4282-B99D-EB82476B9AA3}"/>
    <dgm:cxn modelId="{7162A3E3-C043-4E2C-B231-E728464DAAE4}" srcId="{3F145057-8067-4E27-9130-453D76D67B77}" destId="{8AEB299E-F2D8-44F6-9C73-E955C06B6B27}" srcOrd="0" destOrd="0" parTransId="{70048940-3BE0-460B-9D2A-8F30C3959F32}" sibTransId="{A2C3DCFD-3287-42CA-B02D-0C19B5EFA37D}"/>
    <dgm:cxn modelId="{C227A461-49AD-432A-BDA8-C2EB37E8BBF3}" type="presParOf" srcId="{5BC52FC9-81F6-4BA2-B90A-EF2ED877A0C3}" destId="{F2D68BB3-8C37-41B1-A8E3-12C754120FBF}" srcOrd="0" destOrd="0" presId="urn:microsoft.com/office/officeart/2009/3/layout/IncreasingArrowsProcess"/>
    <dgm:cxn modelId="{13FBC875-B419-4FE7-9215-9E4596CE8089}" type="presParOf" srcId="{5BC52FC9-81F6-4BA2-B90A-EF2ED877A0C3}" destId="{136B97B4-8E8F-45DA-882C-DC072BDA5E42}" srcOrd="1" destOrd="0" presId="urn:microsoft.com/office/officeart/2009/3/layout/IncreasingArrowsProcess"/>
    <dgm:cxn modelId="{DE72CE30-14CE-4332-BEC8-A15992102DEC}" type="presParOf" srcId="{5BC52FC9-81F6-4BA2-B90A-EF2ED877A0C3}" destId="{542E6737-03EC-4BC6-ADEE-844EE5B17371}" srcOrd="2" destOrd="0" presId="urn:microsoft.com/office/officeart/2009/3/layout/IncreasingArrowsProcess"/>
    <dgm:cxn modelId="{9CDCF766-DAF8-4782-81B3-6C8EFCE9D069}" type="presParOf" srcId="{5BC52FC9-81F6-4BA2-B90A-EF2ED877A0C3}" destId="{0C7BD9AF-F211-4E43-9EE0-D03FF13001D6}" srcOrd="3" destOrd="0" presId="urn:microsoft.com/office/officeart/2009/3/layout/IncreasingArrowsProcess"/>
    <dgm:cxn modelId="{2ABBDF23-5229-4A04-9CB6-41392BDB03C3}" type="presParOf" srcId="{5BC52FC9-81F6-4BA2-B90A-EF2ED877A0C3}" destId="{44B3A3E9-4829-419C-9900-B5E5F1754D25}" srcOrd="4" destOrd="0" presId="urn:microsoft.com/office/officeart/2009/3/layout/IncreasingArrowsProcess"/>
    <dgm:cxn modelId="{8C0325E7-4043-44E4-908B-D76D6B232FAC}" type="presParOf" srcId="{5BC52FC9-81F6-4BA2-B90A-EF2ED877A0C3}" destId="{AF0357C1-1E3D-4AE1-96A4-6C3E5F0E09D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45057-8067-4E27-9130-453D76D67B7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8AEB299E-F2D8-44F6-9C73-E955C06B6B27}">
      <dgm:prSet phldrT="[Texto]"/>
      <dgm:spPr/>
      <dgm:t>
        <a:bodyPr/>
        <a:lstStyle/>
        <a:p>
          <a:r>
            <a:rPr lang="es-AR" b="1">
              <a:latin typeface="Times New Roman" panose="02020603050405020304" pitchFamily="18" charset="0"/>
              <a:cs typeface="Times New Roman" panose="02020603050405020304" pitchFamily="18" charset="0"/>
            </a:rPr>
            <a:t>Primer Bloque</a:t>
          </a:r>
          <a:endParaRPr lang="es-A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048940-3BE0-460B-9D2A-8F30C3959F32}" type="parTrans" cxnId="{7162A3E3-C043-4E2C-B231-E728464DAAE4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C3DCFD-3287-42CA-B02D-0C19B5EFA37D}" type="sibTrans" cxnId="{7162A3E3-C043-4E2C-B231-E728464DAAE4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A2F55-FD0B-406A-8BEB-824DBBB97DE4}">
      <dgm:prSet phldrT="[Texto]"/>
      <dgm:spPr/>
      <dgm:t>
        <a:bodyPr/>
        <a:lstStyle/>
        <a:p>
          <a:pPr algn="ctr"/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motivación e identificación de modelos mentales previos (AIMP)</a:t>
          </a:r>
          <a:endParaRPr lang="es-AR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F22AA-7F97-424D-BF1D-BC61DFCEE58A}" type="parTrans" cxnId="{83098129-3263-4A32-B2B0-5A4993F01271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1CAE1-2F71-41B4-A088-E18308537EB4}" type="sibTrans" cxnId="{83098129-3263-4A32-B2B0-5A4993F01271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287B5-A08E-4AC4-B0AC-2C0EDC473B51}">
      <dgm:prSet phldrT="[Texto]"/>
      <dgm:spPr/>
      <dgm:t>
        <a:bodyPr/>
        <a:lstStyle/>
        <a:p>
          <a:r>
            <a:rPr lang="es-ES_tradnl" b="1">
              <a:latin typeface="Times New Roman" panose="02020603050405020304" pitchFamily="18" charset="0"/>
              <a:cs typeface="Times New Roman" panose="02020603050405020304" pitchFamily="18" charset="0"/>
            </a:rPr>
            <a:t>Bloque Intermedio</a:t>
          </a:r>
          <a:endParaRPr lang="es-A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032FA-422A-46F5-959E-1ED2BB6D81E0}" type="parTrans" cxnId="{5852E834-CABB-42EB-BE7E-21A586805F9D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AAFF37-A865-4837-86EA-A39D6C86B5E0}" type="sibTrans" cxnId="{5852E834-CABB-42EB-BE7E-21A586805F9D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58004-6D4C-4F41-BF0D-80B08D20F00A}">
      <dgm:prSet phldrT="[Texto]"/>
      <dgm:spPr/>
      <dgm:t>
        <a:bodyPr/>
        <a:lstStyle/>
        <a:p>
          <a:r>
            <a:rPr lang="es-ES_tradnl" b="1">
              <a:latin typeface="Times New Roman" panose="02020603050405020304" pitchFamily="18" charset="0"/>
              <a:cs typeface="Times New Roman" panose="02020603050405020304" pitchFamily="18" charset="0"/>
            </a:rPr>
            <a:t>Bloque Final</a:t>
          </a:r>
          <a:endParaRPr lang="es-A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1AE29-ADC0-42A2-945D-FACAB40396A9}" type="parTrans" cxnId="{DEA0EA0E-896A-4F99-ABCB-4922D8E5A51C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57CFDE-0A64-4367-A385-B50FA121A2B6}" type="sibTrans" cxnId="{DEA0EA0E-896A-4F99-ABCB-4922D8E5A51C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730FD3-7DA7-4E6B-B63F-0C217C50AA00}">
      <dgm:prSet phldrT="[Texto]"/>
      <dgm:spPr/>
      <dgm:t>
        <a:bodyPr/>
        <a:lstStyle/>
        <a:p>
          <a:pPr algn="ctr"/>
          <a:r>
            <a:rPr lang="es-ES_tradnl" b="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Recopilación (AR) y A</a:t>
          </a:r>
          <a:r>
            <a:rPr lang="es-ES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ctividades</a:t>
          </a:r>
          <a:r>
            <a:rPr lang="es-ES" b="0" dirty="0">
              <a:latin typeface="Times New Roman" panose="02020603050405020304" pitchFamily="18" charset="0"/>
              <a:cs typeface="Times New Roman" panose="02020603050405020304" pitchFamily="18" charset="0"/>
            </a:rPr>
            <a:t> de Ampliación (AA)</a:t>
          </a:r>
          <a:endParaRPr lang="es-AR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57EFC-DBCE-4DE7-AF18-77FBE7450E08}" type="parTrans" cxnId="{6380D5E1-35C3-417E-97C0-5B095416B609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610A7-9F24-4282-B99D-EB82476B9AA3}" type="sibTrans" cxnId="{6380D5E1-35C3-417E-97C0-5B095416B609}">
      <dgm:prSet/>
      <dgm:spPr/>
      <dgm:t>
        <a:bodyPr/>
        <a:lstStyle/>
        <a:p>
          <a:endParaRPr lang="es-AR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C7116-1346-4B87-A36F-DF38A24338DD}">
      <dgm:prSet/>
      <dgm:spPr/>
      <dgm:t>
        <a:bodyPr/>
        <a:lstStyle/>
        <a:p>
          <a:pPr algn="ctr"/>
          <a:r>
            <a:rPr lang="es-ES_tradnl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Desarrollo (AD)</a:t>
          </a:r>
        </a:p>
      </dgm:t>
    </dgm:pt>
    <dgm:pt modelId="{5BE38A74-5ACB-4227-9482-7075DA6BBFCB}" type="parTrans" cxnId="{0FABEC54-3EAE-4404-9AF8-85263677EA65}">
      <dgm:prSet/>
      <dgm:spPr/>
      <dgm:t>
        <a:bodyPr/>
        <a:lstStyle/>
        <a:p>
          <a:endParaRPr lang="es-A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7B0D9-5A83-447B-AE9E-761BA7B22948}" type="sibTrans" cxnId="{0FABEC54-3EAE-4404-9AF8-85263677EA65}">
      <dgm:prSet/>
      <dgm:spPr/>
      <dgm:t>
        <a:bodyPr/>
        <a:lstStyle/>
        <a:p>
          <a:endParaRPr lang="es-A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52FC9-81F6-4BA2-B90A-EF2ED877A0C3}" type="pres">
      <dgm:prSet presAssocID="{3F145057-8067-4E27-9130-453D76D67B7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2D68BB3-8C37-41B1-A8E3-12C754120FBF}" type="pres">
      <dgm:prSet presAssocID="{8AEB299E-F2D8-44F6-9C73-E955C06B6B2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6B97B4-8E8F-45DA-882C-DC072BDA5E42}" type="pres">
      <dgm:prSet presAssocID="{8AEB299E-F2D8-44F6-9C73-E955C06B6B2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542E6737-03EC-4BC6-ADEE-844EE5B17371}" type="pres">
      <dgm:prSet presAssocID="{54F287B5-A08E-4AC4-B0AC-2C0EDC473B51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0C7BD9AF-F211-4E43-9EE0-D03FF13001D6}" type="pres">
      <dgm:prSet presAssocID="{54F287B5-A08E-4AC4-B0AC-2C0EDC473B5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44B3A3E9-4829-419C-9900-B5E5F1754D25}" type="pres">
      <dgm:prSet presAssocID="{B4758004-6D4C-4F41-BF0D-80B08D20F00A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AF0357C1-1E3D-4AE1-96A4-6C3E5F0E09DF}" type="pres">
      <dgm:prSet presAssocID="{B4758004-6D4C-4F41-BF0D-80B08D20F00A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EA0EA0E-896A-4F99-ABCB-4922D8E5A51C}" srcId="{3F145057-8067-4E27-9130-453D76D67B77}" destId="{B4758004-6D4C-4F41-BF0D-80B08D20F00A}" srcOrd="2" destOrd="0" parTransId="{2B41AE29-ADC0-42A2-945D-FACAB40396A9}" sibTransId="{C257CFDE-0A64-4367-A385-B50FA121A2B6}"/>
    <dgm:cxn modelId="{5AC56A13-6CCD-4AA9-BC61-3433A77F9B51}" type="presOf" srcId="{3F145057-8067-4E27-9130-453D76D67B77}" destId="{5BC52FC9-81F6-4BA2-B90A-EF2ED877A0C3}" srcOrd="0" destOrd="0" presId="urn:microsoft.com/office/officeart/2009/3/layout/IncreasingArrowsProcess"/>
    <dgm:cxn modelId="{08851E14-BA07-4192-805B-98C75D04657A}" type="presOf" srcId="{EE4A2F55-FD0B-406A-8BEB-824DBBB97DE4}" destId="{136B97B4-8E8F-45DA-882C-DC072BDA5E42}" srcOrd="0" destOrd="0" presId="urn:microsoft.com/office/officeart/2009/3/layout/IncreasingArrowsProcess"/>
    <dgm:cxn modelId="{A049621F-235E-4751-90BD-ABE43E89B1E9}" type="presOf" srcId="{6E730FD3-7DA7-4E6B-B63F-0C217C50AA00}" destId="{AF0357C1-1E3D-4AE1-96A4-6C3E5F0E09DF}" srcOrd="0" destOrd="0" presId="urn:microsoft.com/office/officeart/2009/3/layout/IncreasingArrowsProcess"/>
    <dgm:cxn modelId="{83098129-3263-4A32-B2B0-5A4993F01271}" srcId="{8AEB299E-F2D8-44F6-9C73-E955C06B6B27}" destId="{EE4A2F55-FD0B-406A-8BEB-824DBBB97DE4}" srcOrd="0" destOrd="0" parTransId="{A13F22AA-7F97-424D-BF1D-BC61DFCEE58A}" sibTransId="{8341CAE1-2F71-41B4-A088-E18308537EB4}"/>
    <dgm:cxn modelId="{5852E834-CABB-42EB-BE7E-21A586805F9D}" srcId="{3F145057-8067-4E27-9130-453D76D67B77}" destId="{54F287B5-A08E-4AC4-B0AC-2C0EDC473B51}" srcOrd="1" destOrd="0" parTransId="{758032FA-422A-46F5-959E-1ED2BB6D81E0}" sibTransId="{E5AAFF37-A865-4837-86EA-A39D6C86B5E0}"/>
    <dgm:cxn modelId="{DA6EBB40-C21A-4250-8224-B8ADAD39161D}" type="presOf" srcId="{8AEB299E-F2D8-44F6-9C73-E955C06B6B27}" destId="{F2D68BB3-8C37-41B1-A8E3-12C754120FBF}" srcOrd="0" destOrd="0" presId="urn:microsoft.com/office/officeart/2009/3/layout/IncreasingArrowsProcess"/>
    <dgm:cxn modelId="{0FABEC54-3EAE-4404-9AF8-85263677EA65}" srcId="{54F287B5-A08E-4AC4-B0AC-2C0EDC473B51}" destId="{351C7116-1346-4B87-A36F-DF38A24338DD}" srcOrd="0" destOrd="0" parTransId="{5BE38A74-5ACB-4227-9482-7075DA6BBFCB}" sibTransId="{25E7B0D9-5A83-447B-AE9E-761BA7B22948}"/>
    <dgm:cxn modelId="{8DE99581-6D60-4E99-BAC0-360377F93382}" type="presOf" srcId="{54F287B5-A08E-4AC4-B0AC-2C0EDC473B51}" destId="{542E6737-03EC-4BC6-ADEE-844EE5B17371}" srcOrd="0" destOrd="0" presId="urn:microsoft.com/office/officeart/2009/3/layout/IncreasingArrowsProcess"/>
    <dgm:cxn modelId="{45E8BD9B-4817-465B-8255-264F5CA73938}" type="presOf" srcId="{351C7116-1346-4B87-A36F-DF38A24338DD}" destId="{0C7BD9AF-F211-4E43-9EE0-D03FF13001D6}" srcOrd="0" destOrd="0" presId="urn:microsoft.com/office/officeart/2009/3/layout/IncreasingArrowsProcess"/>
    <dgm:cxn modelId="{2E8102D6-C36A-4173-B95B-D6DDC54F0F29}" type="presOf" srcId="{B4758004-6D4C-4F41-BF0D-80B08D20F00A}" destId="{44B3A3E9-4829-419C-9900-B5E5F1754D25}" srcOrd="0" destOrd="0" presId="urn:microsoft.com/office/officeart/2009/3/layout/IncreasingArrowsProcess"/>
    <dgm:cxn modelId="{6380D5E1-35C3-417E-97C0-5B095416B609}" srcId="{B4758004-6D4C-4F41-BF0D-80B08D20F00A}" destId="{6E730FD3-7DA7-4E6B-B63F-0C217C50AA00}" srcOrd="0" destOrd="0" parTransId="{78957EFC-DBCE-4DE7-AF18-77FBE7450E08}" sibTransId="{727610A7-9F24-4282-B99D-EB82476B9AA3}"/>
    <dgm:cxn modelId="{7162A3E3-C043-4E2C-B231-E728464DAAE4}" srcId="{3F145057-8067-4E27-9130-453D76D67B77}" destId="{8AEB299E-F2D8-44F6-9C73-E955C06B6B27}" srcOrd="0" destOrd="0" parTransId="{70048940-3BE0-460B-9D2A-8F30C3959F32}" sibTransId="{A2C3DCFD-3287-42CA-B02D-0C19B5EFA37D}"/>
    <dgm:cxn modelId="{C227A461-49AD-432A-BDA8-C2EB37E8BBF3}" type="presParOf" srcId="{5BC52FC9-81F6-4BA2-B90A-EF2ED877A0C3}" destId="{F2D68BB3-8C37-41B1-A8E3-12C754120FBF}" srcOrd="0" destOrd="0" presId="urn:microsoft.com/office/officeart/2009/3/layout/IncreasingArrowsProcess"/>
    <dgm:cxn modelId="{13FBC875-B419-4FE7-9215-9E4596CE8089}" type="presParOf" srcId="{5BC52FC9-81F6-4BA2-B90A-EF2ED877A0C3}" destId="{136B97B4-8E8F-45DA-882C-DC072BDA5E42}" srcOrd="1" destOrd="0" presId="urn:microsoft.com/office/officeart/2009/3/layout/IncreasingArrowsProcess"/>
    <dgm:cxn modelId="{DE72CE30-14CE-4332-BEC8-A15992102DEC}" type="presParOf" srcId="{5BC52FC9-81F6-4BA2-B90A-EF2ED877A0C3}" destId="{542E6737-03EC-4BC6-ADEE-844EE5B17371}" srcOrd="2" destOrd="0" presId="urn:microsoft.com/office/officeart/2009/3/layout/IncreasingArrowsProcess"/>
    <dgm:cxn modelId="{9CDCF766-DAF8-4782-81B3-6C8EFCE9D069}" type="presParOf" srcId="{5BC52FC9-81F6-4BA2-B90A-EF2ED877A0C3}" destId="{0C7BD9AF-F211-4E43-9EE0-D03FF13001D6}" srcOrd="3" destOrd="0" presId="urn:microsoft.com/office/officeart/2009/3/layout/IncreasingArrowsProcess"/>
    <dgm:cxn modelId="{2ABBDF23-5229-4A04-9CB6-41392BDB03C3}" type="presParOf" srcId="{5BC52FC9-81F6-4BA2-B90A-EF2ED877A0C3}" destId="{44B3A3E9-4829-419C-9900-B5E5F1754D25}" srcOrd="4" destOrd="0" presId="urn:microsoft.com/office/officeart/2009/3/layout/IncreasingArrowsProcess"/>
    <dgm:cxn modelId="{8C0325E7-4043-44E4-908B-D76D6B232FAC}" type="presParOf" srcId="{5BC52FC9-81F6-4BA2-B90A-EF2ED877A0C3}" destId="{AF0357C1-1E3D-4AE1-96A4-6C3E5F0E09DF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8BB3-8C37-41B1-A8E3-12C754120FBF}">
      <dsp:nvSpPr>
        <dsp:cNvPr id="0" name=""/>
        <dsp:cNvSpPr/>
      </dsp:nvSpPr>
      <dsp:spPr>
        <a:xfrm>
          <a:off x="70177" y="6150"/>
          <a:ext cx="5468885" cy="796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26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Primer Bloque</a:t>
          </a:r>
        </a:p>
      </dsp:txBody>
      <dsp:txXfrm>
        <a:off x="70177" y="205270"/>
        <a:ext cx="5269766" cy="398239"/>
      </dsp:txXfrm>
    </dsp:sp>
    <dsp:sp modelId="{136B97B4-8E8F-45DA-882C-DC072BDA5E42}">
      <dsp:nvSpPr>
        <dsp:cNvPr id="0" name=""/>
        <dsp:cNvSpPr/>
      </dsp:nvSpPr>
      <dsp:spPr>
        <a:xfrm>
          <a:off x="70177" y="620350"/>
          <a:ext cx="1684416" cy="15343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motivación e identificación de modelos mentales previos (AIMP)</a:t>
          </a:r>
          <a:endParaRPr lang="es-AR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77" y="620350"/>
        <a:ext cx="1684416" cy="1534309"/>
      </dsp:txXfrm>
    </dsp:sp>
    <dsp:sp modelId="{542E6737-03EC-4BC6-ADEE-844EE5B17371}">
      <dsp:nvSpPr>
        <dsp:cNvPr id="0" name=""/>
        <dsp:cNvSpPr/>
      </dsp:nvSpPr>
      <dsp:spPr>
        <a:xfrm>
          <a:off x="1754594" y="271643"/>
          <a:ext cx="3784468" cy="796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26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Bloque Intermedio</a:t>
          </a:r>
          <a:endParaRPr lang="es-A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54594" y="470763"/>
        <a:ext cx="3585349" cy="398239"/>
      </dsp:txXfrm>
    </dsp:sp>
    <dsp:sp modelId="{0C7BD9AF-F211-4E43-9EE0-D03FF13001D6}">
      <dsp:nvSpPr>
        <dsp:cNvPr id="0" name=""/>
        <dsp:cNvSpPr/>
      </dsp:nvSpPr>
      <dsp:spPr>
        <a:xfrm>
          <a:off x="1754594" y="885843"/>
          <a:ext cx="1684416" cy="15343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Desarrollo (AD)</a:t>
          </a:r>
        </a:p>
      </dsp:txBody>
      <dsp:txXfrm>
        <a:off x="1754594" y="885843"/>
        <a:ext cx="1684416" cy="1534309"/>
      </dsp:txXfrm>
    </dsp:sp>
    <dsp:sp modelId="{44B3A3E9-4829-419C-9900-B5E5F1754D25}">
      <dsp:nvSpPr>
        <dsp:cNvPr id="0" name=""/>
        <dsp:cNvSpPr/>
      </dsp:nvSpPr>
      <dsp:spPr>
        <a:xfrm>
          <a:off x="3439011" y="537136"/>
          <a:ext cx="2100051" cy="79647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264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Bloque Final</a:t>
          </a:r>
          <a:endParaRPr lang="es-A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9011" y="736256"/>
        <a:ext cx="1900932" cy="398239"/>
      </dsp:txXfrm>
    </dsp:sp>
    <dsp:sp modelId="{AF0357C1-1E3D-4AE1-96A4-6C3E5F0E09DF}">
      <dsp:nvSpPr>
        <dsp:cNvPr id="0" name=""/>
        <dsp:cNvSpPr/>
      </dsp:nvSpPr>
      <dsp:spPr>
        <a:xfrm>
          <a:off x="3439011" y="1151335"/>
          <a:ext cx="1684416" cy="1511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Recopilación (AR) y A</a:t>
          </a:r>
          <a:r>
            <a:rPr lang="es-ES" sz="16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ctividades</a:t>
          </a:r>
          <a:r>
            <a:rPr lang="es-ES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Ampliación (AA)</a:t>
          </a:r>
          <a:endParaRPr lang="es-AR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9011" y="1151335"/>
        <a:ext cx="1684416" cy="1511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8BB3-8C37-41B1-A8E3-12C754120FBF}">
      <dsp:nvSpPr>
        <dsp:cNvPr id="0" name=""/>
        <dsp:cNvSpPr/>
      </dsp:nvSpPr>
      <dsp:spPr>
        <a:xfrm>
          <a:off x="192324" y="6086"/>
          <a:ext cx="5411240" cy="7880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1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Primer Bloque</a:t>
          </a:r>
          <a:endParaRPr lang="es-AR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24" y="203107"/>
        <a:ext cx="5214220" cy="394041"/>
      </dsp:txXfrm>
    </dsp:sp>
    <dsp:sp modelId="{136B97B4-8E8F-45DA-882C-DC072BDA5E42}">
      <dsp:nvSpPr>
        <dsp:cNvPr id="0" name=""/>
        <dsp:cNvSpPr/>
      </dsp:nvSpPr>
      <dsp:spPr>
        <a:xfrm>
          <a:off x="192324" y="613811"/>
          <a:ext cx="1666662" cy="1518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motivación e identificación de modelos mentales previos (AIMP)</a:t>
          </a:r>
          <a:endParaRPr lang="es-AR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324" y="613811"/>
        <a:ext cx="1666662" cy="1518137"/>
      </dsp:txXfrm>
    </dsp:sp>
    <dsp:sp modelId="{542E6737-03EC-4BC6-ADEE-844EE5B17371}">
      <dsp:nvSpPr>
        <dsp:cNvPr id="0" name=""/>
        <dsp:cNvSpPr/>
      </dsp:nvSpPr>
      <dsp:spPr>
        <a:xfrm>
          <a:off x="1858986" y="268780"/>
          <a:ext cx="3744578" cy="7880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1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Bloque Intermedio</a:t>
          </a:r>
          <a:endParaRPr lang="es-AR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8986" y="465801"/>
        <a:ext cx="3547558" cy="394041"/>
      </dsp:txXfrm>
    </dsp:sp>
    <dsp:sp modelId="{0C7BD9AF-F211-4E43-9EE0-D03FF13001D6}">
      <dsp:nvSpPr>
        <dsp:cNvPr id="0" name=""/>
        <dsp:cNvSpPr/>
      </dsp:nvSpPr>
      <dsp:spPr>
        <a:xfrm>
          <a:off x="1858986" y="876505"/>
          <a:ext cx="1666662" cy="15181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Desarrollo (AD)</a:t>
          </a:r>
        </a:p>
      </dsp:txBody>
      <dsp:txXfrm>
        <a:off x="1858986" y="876505"/>
        <a:ext cx="1666662" cy="1518137"/>
      </dsp:txXfrm>
    </dsp:sp>
    <dsp:sp modelId="{44B3A3E9-4829-419C-9900-B5E5F1754D25}">
      <dsp:nvSpPr>
        <dsp:cNvPr id="0" name=""/>
        <dsp:cNvSpPr/>
      </dsp:nvSpPr>
      <dsp:spPr>
        <a:xfrm>
          <a:off x="3525648" y="531474"/>
          <a:ext cx="2077916" cy="788082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5108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Bloque Final</a:t>
          </a:r>
          <a:endParaRPr lang="es-AR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5648" y="728495"/>
        <a:ext cx="1880896" cy="394041"/>
      </dsp:txXfrm>
    </dsp:sp>
    <dsp:sp modelId="{AF0357C1-1E3D-4AE1-96A4-6C3E5F0E09DF}">
      <dsp:nvSpPr>
        <dsp:cNvPr id="0" name=""/>
        <dsp:cNvSpPr/>
      </dsp:nvSpPr>
      <dsp:spPr>
        <a:xfrm>
          <a:off x="3525648" y="1139200"/>
          <a:ext cx="1666662" cy="14959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Actividades de Recopilación (AR) y A</a:t>
          </a:r>
          <a:r>
            <a:rPr lang="es-ES" sz="15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ctividades</a:t>
          </a:r>
          <a:r>
            <a:rPr lang="es-ES" sz="1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Ampliación (AA)</a:t>
          </a:r>
          <a:endParaRPr lang="es-AR" sz="15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5648" y="1139200"/>
        <a:ext cx="1666662" cy="1495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8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29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92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46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71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46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15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15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91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81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E985-1BF9-423A-B453-E6BBFFA28BFC}" type="datetimeFigureOut">
              <a:rPr lang="es-ES" smtClean="0"/>
              <a:t>24/09/2020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805B0-8923-481A-92F5-20982C2276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99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TYd8iehuRo&amp;t=24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mailto:catedractv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catedractv.es/unidades-didacticas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tedractv.es/unidades-didactica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406869" y="1784631"/>
            <a:ext cx="7042358" cy="4121575"/>
            <a:chOff x="1407460" y="-756799"/>
            <a:chExt cx="7609853" cy="4853211"/>
          </a:xfrm>
        </p:grpSpPr>
        <p:grpSp>
          <p:nvGrpSpPr>
            <p:cNvPr id="8" name="Grupo 7"/>
            <p:cNvGrpSpPr/>
            <p:nvPr/>
          </p:nvGrpSpPr>
          <p:grpSpPr>
            <a:xfrm>
              <a:off x="1407460" y="-756799"/>
              <a:ext cx="7609853" cy="3260599"/>
              <a:chOff x="1365419" y="1644880"/>
              <a:chExt cx="7609853" cy="3260599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19" y="1644880"/>
                <a:ext cx="3848637" cy="3258005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056" y="1644880"/>
                <a:ext cx="3761216" cy="3260599"/>
              </a:xfrm>
              <a:prstGeom prst="rect">
                <a:avLst/>
              </a:prstGeom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460" y="3314344"/>
              <a:ext cx="7609853" cy="78206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7460" y="2471196"/>
              <a:ext cx="3347420" cy="864846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0295" y="2471196"/>
              <a:ext cx="4167017" cy="87391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7418" y="2471197"/>
              <a:ext cx="596633" cy="86484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6709" y="2864067"/>
              <a:ext cx="265489" cy="120102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127591"/>
            <a:ext cx="6210872" cy="159488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6924" y="224162"/>
            <a:ext cx="5588875" cy="139169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67862" y="6074978"/>
            <a:ext cx="11435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/>
              <a:t>Joaquín Farinós Dasí.  Director de la Cátedra de Cultura Territorial Valenciana</a:t>
            </a:r>
          </a:p>
        </p:txBody>
      </p:sp>
    </p:spTree>
    <p:extLst>
      <p:ext uri="{BB962C8B-B14F-4D97-AF65-F5344CB8AC3E}">
        <p14:creationId xmlns:p14="http://schemas.microsoft.com/office/powerpoint/2010/main" val="421849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615" y="417675"/>
            <a:ext cx="11950262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iii.  Elementos para una nueva cultura y gobernanza territoriales</a:t>
            </a:r>
            <a:endParaRPr lang="es-ES" sz="3600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4000"/>
              </a:lnSpc>
              <a:spcAft>
                <a:spcPts val="1200"/>
              </a:spcAft>
            </a:pP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Mecanismos de control y dación de cuentas; con especial atención a la </a:t>
            </a:r>
            <a:r>
              <a:rPr lang="es-ES" sz="26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coherencia</a:t>
            </a: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las actuaciones (la imprescindible coordinación administrativa)</a:t>
            </a:r>
          </a:p>
          <a:p>
            <a:pPr>
              <a:lnSpc>
                <a:spcPct val="134000"/>
              </a:lnSpc>
              <a:spcAft>
                <a:spcPts val="1200"/>
              </a:spcAft>
            </a:pP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Nuevas formas de relación entre responsables políticos y ciudadanos, y entre académicos, técnicos-expertos y tomadores de decisiones (</a:t>
            </a:r>
            <a:r>
              <a:rPr lang="es-ES" sz="265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mutuo</a:t>
            </a: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34000"/>
              </a:lnSpc>
              <a:spcAft>
                <a:spcPts val="1200"/>
              </a:spcAft>
            </a:pP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Mejorar los sistemas de </a:t>
            </a:r>
            <a:r>
              <a:rPr lang="es-ES" sz="26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participación</a:t>
            </a: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sus </a:t>
            </a:r>
            <a:r>
              <a:rPr lang="es-ES" sz="26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</a:p>
          <a:p>
            <a:pPr>
              <a:lnSpc>
                <a:spcPct val="134000"/>
              </a:lnSpc>
            </a:pPr>
            <a:endParaRPr lang="es-ES" sz="26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4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872326" y="1690688"/>
            <a:ext cx="8168127" cy="5091336"/>
            <a:chOff x="590066" y="1018238"/>
            <a:chExt cx="9288171" cy="5963482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0066" y="1018238"/>
              <a:ext cx="9288171" cy="5963482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2847219" y="1018238"/>
              <a:ext cx="7031018" cy="4686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s-ES" sz="2000" dirty="0">
                  <a:hlinkClick r:id="rId3"/>
                </a:rPr>
                <a:t>https://www.youtube.com/watch?v=eTYd8iehuRo&amp;t=24s</a:t>
              </a:r>
              <a:r>
                <a:rPr lang="es-ES" sz="2000" dirty="0"/>
                <a:t> </a:t>
              </a:r>
            </a:p>
          </p:txBody>
        </p: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s-ES" sz="3200" b="1" cap="small" dirty="0">
                <a:latin typeface="Arial Narrow" panose="020B0606020202030204" pitchFamily="34" charset="0"/>
              </a:rPr>
              <a:t>III:   </a:t>
            </a:r>
            <a:r>
              <a:rPr lang="es-ES" sz="3200" cap="small" dirty="0">
                <a:latin typeface="Arial Narrow" panose="020B0606020202030204" pitchFamily="34" charset="0"/>
              </a:rPr>
              <a:t>Potenciar una </a:t>
            </a:r>
            <a:r>
              <a:rPr lang="es-ES" sz="3200" b="1" cap="small" dirty="0">
                <a:latin typeface="Arial Narrow" panose="020B0606020202030204" pitchFamily="34" charset="0"/>
              </a:rPr>
              <a:t>mayor cultura territorial en estas etapas </a:t>
            </a:r>
            <a:endParaRPr lang="es-ES" sz="3200" u="sng" cap="smal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8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6656"/>
            <a:ext cx="10515600" cy="875096"/>
          </a:xfrm>
        </p:spPr>
        <p:txBody>
          <a:bodyPr/>
          <a:lstStyle/>
          <a:p>
            <a:pPr algn="ctr"/>
            <a:r>
              <a:rPr lang="es-ES" b="1" i="1" dirty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923" y="1530962"/>
            <a:ext cx="11435255" cy="523244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Fomentar el conocimiento sobre </a:t>
            </a:r>
            <a:r>
              <a:rPr lang="es-ES" sz="2400" b="1" cap="small" dirty="0"/>
              <a:t>el territorio y su potencial como herramienta educativa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Favorecer la </a:t>
            </a:r>
            <a:r>
              <a:rPr lang="es-ES" sz="2400" b="1" cap="small" dirty="0"/>
              <a:t>inclusión del territorio </a:t>
            </a:r>
            <a:r>
              <a:rPr lang="es-ES" sz="2400" cap="small" dirty="0"/>
              <a:t>(desde un punto de vista tanto teórico como práctico) en la educación básica obligatoria; </a:t>
            </a:r>
            <a:r>
              <a:rPr lang="es-ES" sz="2400" b="1" cap="small" dirty="0"/>
              <a:t>en las enseñanzas primaria y secundaria</a:t>
            </a:r>
            <a:r>
              <a:rPr lang="es-ES" sz="2400" cap="small" dirty="0"/>
              <a:t>.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Potenciar una </a:t>
            </a:r>
            <a:r>
              <a:rPr lang="es-ES" sz="2400" b="1" cap="small" dirty="0"/>
              <a:t>mayor cultura territorial </a:t>
            </a:r>
            <a:r>
              <a:rPr lang="es-ES" sz="2400" cap="small" dirty="0"/>
              <a:t>entre el alumnado y también entre el profesorado.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Contribuir a fomentar desde edades tempranas la </a:t>
            </a:r>
            <a:r>
              <a:rPr lang="es-ES" sz="2400" b="1" cap="small" dirty="0"/>
              <a:t>participación</a:t>
            </a:r>
            <a:r>
              <a:rPr lang="es-ES" sz="2400" cap="small" dirty="0"/>
              <a:t> como pilar fundamental para un adecuado gobierno y gestión de nuestro territorio (</a:t>
            </a:r>
            <a:r>
              <a:rPr lang="es-ES" sz="2400" b="1" i="1" cap="small" dirty="0"/>
              <a:t>empoderamiento</a:t>
            </a:r>
            <a:r>
              <a:rPr lang="es-ES" sz="2400" cap="small" dirty="0"/>
              <a:t>)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Generar actitudes proclives al </a:t>
            </a:r>
            <a:r>
              <a:rPr lang="es-ES" sz="2400" b="1" i="1" cap="small" dirty="0"/>
              <a:t>conocimiento y reconocimiento del espacio de vida </a:t>
            </a:r>
            <a:r>
              <a:rPr lang="es-ES" sz="2400" cap="small" dirty="0"/>
              <a:t>con el que establecer </a:t>
            </a:r>
            <a:r>
              <a:rPr lang="es-ES" sz="2400" b="1" i="1" cap="small" dirty="0"/>
              <a:t>vínculos</a:t>
            </a:r>
            <a:r>
              <a:rPr lang="es-ES" sz="2400" cap="small" dirty="0"/>
              <a:t>, tanto </a:t>
            </a:r>
            <a:r>
              <a:rPr lang="es-ES" sz="2400" b="1" i="1" cap="small" dirty="0"/>
              <a:t>materiales</a:t>
            </a:r>
            <a:r>
              <a:rPr lang="es-ES" sz="2400" cap="small" dirty="0"/>
              <a:t> (a través del conocimiento) como </a:t>
            </a:r>
            <a:r>
              <a:rPr lang="es-ES" sz="2400" b="1" i="1" cap="small" dirty="0"/>
              <a:t>simbólicos</a:t>
            </a:r>
            <a:r>
              <a:rPr lang="es-ES" sz="2400" cap="small" dirty="0"/>
              <a:t> (a partir del querer qué hacer con su espacio de vida): el </a:t>
            </a:r>
            <a:r>
              <a:rPr lang="es-ES" sz="2400" b="1" i="1" cap="small" dirty="0"/>
              <a:t>sentido de pertenencia</a:t>
            </a:r>
            <a:endParaRPr lang="es-ES" sz="2400" cap="small" dirty="0"/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Avanzar hacia la idea de </a:t>
            </a:r>
            <a:r>
              <a:rPr lang="es-ES" sz="2400" b="1" cap="small" dirty="0"/>
              <a:t>educación por proyectos </a:t>
            </a:r>
            <a:r>
              <a:rPr lang="es-ES" sz="2400" cap="small" dirty="0"/>
              <a:t>y nuevas formas de pedagogía.</a:t>
            </a:r>
          </a:p>
        </p:txBody>
      </p:sp>
      <p:pic>
        <p:nvPicPr>
          <p:cNvPr id="4" name="Imagen 3" descr="Resultado de imagen de CÃ¡tedra de Cultura Territorial Valencia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4" y="172461"/>
            <a:ext cx="1898214" cy="122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28" y="157103"/>
            <a:ext cx="2410161" cy="1228896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308349" y="3965946"/>
            <a:ext cx="11610746" cy="2839996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11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3" y="3249456"/>
            <a:ext cx="5778337" cy="36085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700387" cy="53240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940" y="88118"/>
            <a:ext cx="4487917" cy="32051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5460108"/>
            <a:ext cx="5917324" cy="12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8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23D4BC5-1F74-4248-8461-07E690BFEA07}"/>
              </a:ext>
            </a:extLst>
          </p:cNvPr>
          <p:cNvSpPr/>
          <p:nvPr/>
        </p:nvSpPr>
        <p:spPr>
          <a:xfrm>
            <a:off x="132521" y="114057"/>
            <a:ext cx="11781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>
                <a:latin typeface="+mj-lt"/>
                <a:ea typeface="+mj-ea"/>
                <a:cs typeface="+mj-cs"/>
              </a:rPr>
              <a:t>Situación actual de la investigación en materia territorial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14A2955-60F6-4865-9FB3-18533815FC04}"/>
              </a:ext>
            </a:extLst>
          </p:cNvPr>
          <p:cNvSpPr/>
          <p:nvPr/>
        </p:nvSpPr>
        <p:spPr>
          <a:xfrm>
            <a:off x="132521" y="836301"/>
            <a:ext cx="11781184" cy="2623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territorio se constituye como objeto de investigación propio (asociado a la ordenación del territorio)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 geografía como disciplina predilecta para estas cuestiones, ampliando su radio de acción más allá del cometido corográfico, comparte protagonismo con las ciencias ambientales, ciencias políticas y de la administración, economía y ciencias cognoscitivas,  para comprender y abordar la cuestión de la planificación territorial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749CF53-6199-41E2-AA44-D1E76EF6B980}"/>
              </a:ext>
            </a:extLst>
          </p:cNvPr>
          <p:cNvSpPr/>
          <p:nvPr/>
        </p:nvSpPr>
        <p:spPr>
          <a:xfrm>
            <a:off x="198784" y="3701405"/>
            <a:ext cx="11847444" cy="2982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</a:pP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>
                <a:latin typeface="+mj-lt"/>
                <a:ea typeface="+mj-ea"/>
                <a:cs typeface="+mj-cs"/>
              </a:rPr>
              <a:t>Corrientes de pensamiento:</a:t>
            </a:r>
          </a:p>
          <a:p>
            <a:pPr algn="just" fontAlgn="base"/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Teoría sobre planificación</a:t>
            </a:r>
          </a:p>
          <a:p>
            <a:pPr algn="just" fontAlgn="base"/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Teoría Sistemas Sociales-Ecológicos</a:t>
            </a:r>
          </a:p>
          <a:p>
            <a:pPr algn="just" fontAlgn="base"/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Post-política y Post-democracia</a:t>
            </a:r>
          </a:p>
          <a:p>
            <a:pPr algn="just" fontAlgn="base"/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Enfoque posnormal y contextual, posmodernista y fenomenológico</a:t>
            </a:r>
          </a:p>
          <a:p>
            <a:pPr algn="just" fontAlgn="base"/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Economía institucionalista y desarrollo territorial</a:t>
            </a:r>
          </a:p>
          <a:p>
            <a:pPr algn="just" fontAlgn="base"/>
            <a:r>
              <a:rPr lang="es-ES" sz="26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Etc. </a:t>
            </a:r>
          </a:p>
        </p:txBody>
      </p:sp>
    </p:spTree>
    <p:extLst>
      <p:ext uri="{BB962C8B-B14F-4D97-AF65-F5344CB8AC3E}">
        <p14:creationId xmlns:p14="http://schemas.microsoft.com/office/powerpoint/2010/main" val="113771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2406869" y="1784631"/>
            <a:ext cx="7042358" cy="4121575"/>
            <a:chOff x="1407460" y="-756799"/>
            <a:chExt cx="7609853" cy="4853211"/>
          </a:xfrm>
        </p:grpSpPr>
        <p:grpSp>
          <p:nvGrpSpPr>
            <p:cNvPr id="8" name="Grupo 7"/>
            <p:cNvGrpSpPr/>
            <p:nvPr/>
          </p:nvGrpSpPr>
          <p:grpSpPr>
            <a:xfrm>
              <a:off x="1407460" y="-756799"/>
              <a:ext cx="7609853" cy="3260599"/>
              <a:chOff x="1365419" y="1644880"/>
              <a:chExt cx="7609853" cy="3260599"/>
            </a:xfrm>
          </p:grpSpPr>
          <p:pic>
            <p:nvPicPr>
              <p:cNvPr id="6" name="Imagen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19" y="1644880"/>
                <a:ext cx="3848637" cy="3258005"/>
              </a:xfrm>
              <a:prstGeom prst="rect">
                <a:avLst/>
              </a:prstGeom>
            </p:spPr>
          </p:pic>
          <p:pic>
            <p:nvPicPr>
              <p:cNvPr id="7" name="Imagen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056" y="1644880"/>
                <a:ext cx="3761216" cy="3260599"/>
              </a:xfrm>
              <a:prstGeom prst="rect">
                <a:avLst/>
              </a:prstGeom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460" y="3314344"/>
              <a:ext cx="7609853" cy="78206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7460" y="2471196"/>
              <a:ext cx="3347420" cy="864846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0295" y="2471196"/>
              <a:ext cx="4167017" cy="873916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7418" y="2471197"/>
              <a:ext cx="596633" cy="864845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6709" y="2864067"/>
              <a:ext cx="265489" cy="120102"/>
            </a:xfrm>
            <a:prstGeom prst="rect">
              <a:avLst/>
            </a:prstGeom>
          </p:spPr>
        </p:pic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127591"/>
            <a:ext cx="6210872" cy="159488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6924" y="224162"/>
            <a:ext cx="5588875" cy="1391697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367862" y="6074978"/>
            <a:ext cx="11435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b="1" dirty="0">
                <a:solidFill>
                  <a:prstClr val="black"/>
                </a:solidFill>
                <a:latin typeface="Calibri" panose="020F0502020204030204"/>
              </a:rPr>
              <a:t>Enrique Peiró y Nuria Álvaro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40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2C6DF1B-7B25-4AC7-94A3-A689A4955BDE}"/>
              </a:ext>
            </a:extLst>
          </p:cNvPr>
          <p:cNvSpPr txBox="1">
            <a:spLocks/>
          </p:cNvSpPr>
          <p:nvPr/>
        </p:nvSpPr>
        <p:spPr>
          <a:xfrm>
            <a:off x="134121" y="52664"/>
            <a:ext cx="119502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rgbClr val="FF0000"/>
                </a:solidFill>
              </a:rPr>
              <a:t>Breve presentación del contenido específico de la formación y su organización a través de las unidades didácticas</a:t>
            </a:r>
            <a:endParaRPr lang="es-ES" sz="36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F90A20D-F398-4525-9725-43A8DD67EF39}"/>
              </a:ext>
            </a:extLst>
          </p:cNvPr>
          <p:cNvSpPr/>
          <p:nvPr/>
        </p:nvSpPr>
        <p:spPr>
          <a:xfrm>
            <a:off x="1669774" y="138626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Actividad abierta y flexible con vocación de aplicabilidad ante cualquier realidad territorial y para cualquier grupo de personas:</a:t>
            </a:r>
          </a:p>
        </p:txBody>
      </p:sp>
      <p:pic>
        <p:nvPicPr>
          <p:cNvPr id="12" name="Picture 2" descr="Resultado de imagen de adaptaciÃ³n">
            <a:extLst>
              <a:ext uri="{FF2B5EF4-FFF2-40B4-BE49-F238E27FC236}">
                <a16:creationId xmlns:a16="http://schemas.microsoft.com/office/drawing/2014/main" id="{684BC7E7-26B7-4E70-B7A0-0E661D42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831" y="4082573"/>
            <a:ext cx="4071512" cy="20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218363E-C01F-4258-9E87-BED2849B5580}"/>
              </a:ext>
            </a:extLst>
          </p:cNvPr>
          <p:cNvSpPr/>
          <p:nvPr/>
        </p:nvSpPr>
        <p:spPr>
          <a:xfrm>
            <a:off x="8377718" y="4394516"/>
            <a:ext cx="205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 Territorial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2FB5911-2586-4438-9CBD-6BE85A3AB19D}"/>
              </a:ext>
            </a:extLst>
          </p:cNvPr>
          <p:cNvSpPr/>
          <p:nvPr/>
        </p:nvSpPr>
        <p:spPr>
          <a:xfrm>
            <a:off x="1669774" y="4394516"/>
            <a:ext cx="2056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 educativa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39ED8AA-BBD4-427E-87D8-FA1DCDA75C5D}"/>
              </a:ext>
            </a:extLst>
          </p:cNvPr>
          <p:cNvSpPr/>
          <p:nvPr/>
        </p:nvSpPr>
        <p:spPr>
          <a:xfrm>
            <a:off x="4319821" y="3240686"/>
            <a:ext cx="3643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Adaptación a las características de cada grupo y territorio gracias al profesorado</a:t>
            </a:r>
          </a:p>
        </p:txBody>
      </p:sp>
    </p:spTree>
    <p:extLst>
      <p:ext uri="{BB962C8B-B14F-4D97-AF65-F5344CB8AC3E}">
        <p14:creationId xmlns:p14="http://schemas.microsoft.com/office/powerpoint/2010/main" val="28451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C519240-201B-44CE-A200-5FDF96783874}"/>
              </a:ext>
            </a:extLst>
          </p:cNvPr>
          <p:cNvSpPr/>
          <p:nvPr/>
        </p:nvSpPr>
        <p:spPr>
          <a:xfrm>
            <a:off x="218661" y="181957"/>
            <a:ext cx="1175467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Arial" panose="020B0604020202020204" pitchFamily="34" charset="0"/>
              <a:buChar char="•"/>
            </a:pP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tanto:</a:t>
            </a:r>
          </a:p>
          <a:p>
            <a:pPr algn="just" fontAlgn="base"/>
            <a:endParaRPr lang="es-E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 largo de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primera sesión 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presentará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estructura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contenidos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actividad didáctica en tanto soporte de la actividad. </a:t>
            </a:r>
          </a:p>
          <a:p>
            <a:pPr algn="just" fontAlgn="base"/>
            <a:endParaRPr lang="es-E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 largo de la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segunda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sesión 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(28 septiembre) se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 base a la experiencia de su aplicación y el feedback recibido, 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recomendaciones sobre como llevar a cabo los contenidos en la práctica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fontAlgn="base"/>
            <a:endParaRPr lang="es-E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 largo de la</a:t>
            </a:r>
            <a:r>
              <a:rPr lang="es-E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tercera sesión </a:t>
            </a:r>
            <a:r>
              <a:rPr lang="es-E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(30 septiembre), se plantea la resolución conjunta de las actividades y un coloquio final</a:t>
            </a:r>
          </a:p>
        </p:txBody>
      </p:sp>
    </p:spTree>
    <p:extLst>
      <p:ext uri="{BB962C8B-B14F-4D97-AF65-F5344CB8AC3E}">
        <p14:creationId xmlns:p14="http://schemas.microsoft.com/office/powerpoint/2010/main" val="2134275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992B432-4960-4F96-95EA-AFA31F48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9" y="105672"/>
            <a:ext cx="11950262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Breve recorrido del proyecto y creación de su contenido</a:t>
            </a:r>
            <a:endParaRPr lang="es-ES" sz="3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5BBA0C-18E7-4A4E-A39C-DFF819A9C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24528" r="34566" b="16698"/>
          <a:stretch/>
        </p:blipFill>
        <p:spPr>
          <a:xfrm>
            <a:off x="437320" y="1374913"/>
            <a:ext cx="4526926" cy="502257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3BF5DC4-4882-4D52-B35B-D9B357C05316}"/>
              </a:ext>
            </a:extLst>
          </p:cNvPr>
          <p:cNvSpPr/>
          <p:nvPr/>
        </p:nvSpPr>
        <p:spPr>
          <a:xfrm>
            <a:off x="5314124" y="2037523"/>
            <a:ext cx="6665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teórico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06879F6-A1AC-44BF-9F3F-B683BAE9DCF4}"/>
              </a:ext>
            </a:extLst>
          </p:cNvPr>
          <p:cNvSpPr/>
          <p:nvPr/>
        </p:nvSpPr>
        <p:spPr>
          <a:xfrm>
            <a:off x="5314124" y="3398241"/>
            <a:ext cx="6665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Verificación y revisión de contenidos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24A1C08-1C4F-4EDA-8581-B4DFD6F7F6C0}"/>
              </a:ext>
            </a:extLst>
          </p:cNvPr>
          <p:cNvSpPr/>
          <p:nvPr/>
        </p:nvSpPr>
        <p:spPr>
          <a:xfrm>
            <a:off x="5314124" y="4950978"/>
            <a:ext cx="6665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Versión final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AF2035E2-5C3D-44ED-B5AB-75A4EADC2922}"/>
              </a:ext>
            </a:extLst>
          </p:cNvPr>
          <p:cNvSpPr/>
          <p:nvPr/>
        </p:nvSpPr>
        <p:spPr>
          <a:xfrm>
            <a:off x="8415130" y="2622298"/>
            <a:ext cx="357809" cy="77594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13BBEC5E-CCF2-4E60-97B0-72B17B711CD1}"/>
              </a:ext>
            </a:extLst>
          </p:cNvPr>
          <p:cNvSpPr/>
          <p:nvPr/>
        </p:nvSpPr>
        <p:spPr>
          <a:xfrm>
            <a:off x="8415129" y="4174184"/>
            <a:ext cx="357809" cy="775943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768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23B88CB-786B-46E2-90CF-ACE77BB55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1235"/>
            <a:ext cx="12192000" cy="5426764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0000"/>
                </a:solidFill>
              </a:rPr>
              <a:t>Planteamiento Didáctico</a:t>
            </a:r>
          </a:p>
          <a:p>
            <a:pPr algn="just"/>
            <a:r>
              <a:rPr lang="es-ES" sz="2000" dirty="0">
                <a:sym typeface="Wingdings" panose="05000000000000000000" pitchFamily="2" charset="2"/>
              </a:rPr>
              <a:t>Bases teóricas de carácter pedagógico:</a:t>
            </a:r>
          </a:p>
          <a:p>
            <a:pPr algn="just"/>
            <a:r>
              <a:rPr lang="es-ES" sz="2000" dirty="0">
                <a:sym typeface="Wingdings" panose="05000000000000000000" pitchFamily="2" charset="2"/>
              </a:rPr>
              <a:t>- Metodología </a:t>
            </a:r>
            <a:r>
              <a:rPr lang="es-ES" sz="2000" b="1" dirty="0">
                <a:sym typeface="Wingdings" panose="05000000000000000000" pitchFamily="2" charset="2"/>
              </a:rPr>
              <a:t>constructivista</a:t>
            </a:r>
            <a:r>
              <a:rPr lang="es-ES" sz="2000" dirty="0">
                <a:sym typeface="Wingdings" panose="05000000000000000000" pitchFamily="2" charset="2"/>
              </a:rPr>
              <a:t> (Gómez-Granell &amp; Coll Salvador, 1994):</a:t>
            </a:r>
          </a:p>
          <a:p>
            <a:pPr algn="ctr"/>
            <a:r>
              <a:rPr lang="es-ES" sz="2000" i="1" dirty="0">
                <a:sym typeface="Wingdings" panose="05000000000000000000" pitchFamily="2" charset="2"/>
              </a:rPr>
              <a:t>“el conocimiento no es el resultado de una mera copia de la realidad, sino de un proceso dinámico e interactivo a través del cual la información es interpretada y reinterpretada”</a:t>
            </a:r>
          </a:p>
          <a:p>
            <a:pPr algn="just"/>
            <a:r>
              <a:rPr lang="es-ES" sz="2000" dirty="0">
                <a:sym typeface="Wingdings" panose="05000000000000000000" pitchFamily="2" charset="2"/>
              </a:rPr>
              <a:t>- Más allá de facilitar contenidos, siendo necesario el </a:t>
            </a:r>
            <a:r>
              <a:rPr lang="es-ES" sz="2000" b="1" dirty="0">
                <a:sym typeface="Wingdings" panose="05000000000000000000" pitchFamily="2" charset="2"/>
              </a:rPr>
              <a:t>desarrollo</a:t>
            </a:r>
            <a:r>
              <a:rPr lang="es-ES" sz="2000" dirty="0">
                <a:sym typeface="Wingdings" panose="05000000000000000000" pitchFamily="2" charset="2"/>
              </a:rPr>
              <a:t> de  </a:t>
            </a:r>
            <a:r>
              <a:rPr lang="es-ES" sz="2000" b="1" dirty="0">
                <a:sym typeface="Wingdings" panose="05000000000000000000" pitchFamily="2" charset="2"/>
              </a:rPr>
              <a:t>actitudes</a:t>
            </a:r>
            <a:r>
              <a:rPr lang="es-ES" sz="2000" dirty="0">
                <a:sym typeface="Wingdings" panose="05000000000000000000" pitchFamily="2" charset="2"/>
              </a:rPr>
              <a:t> y </a:t>
            </a:r>
            <a:r>
              <a:rPr lang="es-ES" sz="2000" b="1" dirty="0">
                <a:sym typeface="Wingdings" panose="05000000000000000000" pitchFamily="2" charset="2"/>
              </a:rPr>
              <a:t>conductas</a:t>
            </a:r>
            <a:r>
              <a:rPr lang="es-ES" sz="2000" dirty="0">
                <a:sym typeface="Wingdings" panose="05000000000000000000" pitchFamily="2" charset="2"/>
              </a:rPr>
              <a:t> </a:t>
            </a:r>
            <a:r>
              <a:rPr lang="pt-BR" sz="2000" dirty="0">
                <a:sym typeface="Wingdings" panose="05000000000000000000" pitchFamily="2" charset="2"/>
              </a:rPr>
              <a:t>(</a:t>
            </a:r>
            <a:r>
              <a:rPr lang="pt-BR" sz="2000" dirty="0" err="1">
                <a:sym typeface="Wingdings" panose="05000000000000000000" pitchFamily="2" charset="2"/>
              </a:rPr>
              <a:t>Gavidia</a:t>
            </a:r>
            <a:r>
              <a:rPr lang="pt-BR" sz="2000" dirty="0">
                <a:sym typeface="Wingdings" panose="05000000000000000000" pitchFamily="2" charset="2"/>
              </a:rPr>
              <a:t> &amp; Rodes, 1999, p. 92-93). </a:t>
            </a:r>
            <a:r>
              <a:rPr lang="es-ES_tradnl" sz="2000" dirty="0">
                <a:sym typeface="Wingdings" panose="05000000000000000000" pitchFamily="2" charset="2"/>
              </a:rPr>
              <a:t>Unas actitudes que presentan tres componentes fundamentales:</a:t>
            </a:r>
          </a:p>
          <a:p>
            <a:pPr lvl="1" algn="just"/>
            <a:r>
              <a:rPr lang="es-ES_tradnl" sz="1800" i="1" dirty="0">
                <a:sym typeface="Wingdings" panose="05000000000000000000" pitchFamily="2" charset="2"/>
              </a:rPr>
              <a:t>Cognitivo </a:t>
            </a:r>
            <a:r>
              <a:rPr lang="es-ES_tradnl" sz="1800" dirty="0">
                <a:sym typeface="Wingdings" panose="05000000000000000000" pitchFamily="2" charset="2"/>
              </a:rPr>
              <a:t>Información disponible</a:t>
            </a:r>
            <a:endParaRPr lang="es-ES_tradnl" sz="1800" i="1" dirty="0">
              <a:sym typeface="Wingdings" panose="05000000000000000000" pitchFamily="2" charset="2"/>
            </a:endParaRPr>
          </a:p>
          <a:p>
            <a:pPr lvl="1" algn="just"/>
            <a:r>
              <a:rPr lang="es-ES_tradnl" sz="1800" i="1" dirty="0">
                <a:sym typeface="Wingdings" panose="05000000000000000000" pitchFamily="2" charset="2"/>
              </a:rPr>
              <a:t>Afectivo </a:t>
            </a:r>
            <a:r>
              <a:rPr lang="es-ES_tradnl" sz="1800" dirty="0">
                <a:sym typeface="Wingdings" panose="05000000000000000000" pitchFamily="2" charset="2"/>
              </a:rPr>
              <a:t> Sentimientos y valoraciones ante la información</a:t>
            </a:r>
            <a:endParaRPr lang="es-ES_tradnl" sz="1800" i="1" dirty="0">
              <a:sym typeface="Wingdings" panose="05000000000000000000" pitchFamily="2" charset="2"/>
            </a:endParaRPr>
          </a:p>
          <a:p>
            <a:pPr lvl="1" algn="just"/>
            <a:r>
              <a:rPr lang="es-ES_tradnl" sz="1800" i="1" dirty="0">
                <a:sym typeface="Wingdings" panose="05000000000000000000" pitchFamily="2" charset="2"/>
              </a:rPr>
              <a:t>Conativo </a:t>
            </a:r>
            <a:r>
              <a:rPr lang="es-ES_tradnl" sz="1800" dirty="0">
                <a:sym typeface="Wingdings" panose="05000000000000000000" pitchFamily="2" charset="2"/>
              </a:rPr>
              <a:t> Tendencia a la acción</a:t>
            </a:r>
          </a:p>
          <a:p>
            <a:pPr marL="457200" lvl="1" indent="0" algn="just">
              <a:buNone/>
            </a:pPr>
            <a:endParaRPr lang="es-ES_tradnl" sz="1800" dirty="0">
              <a:sym typeface="Wingdings" panose="05000000000000000000" pitchFamily="2" charset="2"/>
            </a:endParaRPr>
          </a:p>
          <a:p>
            <a:pPr marL="45720" algn="just"/>
            <a:r>
              <a:rPr lang="es-ES_tradnl" sz="2000" dirty="0">
                <a:sym typeface="Wingdings" panose="05000000000000000000" pitchFamily="2" charset="2"/>
              </a:rPr>
              <a:t>Que pautas de acción se quieren </a:t>
            </a:r>
            <a:r>
              <a:rPr lang="es-ES_tradnl" sz="2000" b="1" dirty="0">
                <a:sym typeface="Wingdings" panose="05000000000000000000" pitchFamily="2" charset="2"/>
              </a:rPr>
              <a:t>potenciar</a:t>
            </a:r>
            <a:r>
              <a:rPr lang="es-ES_tradnl" sz="2000" dirty="0">
                <a:sym typeface="Wingdings" panose="05000000000000000000" pitchFamily="2" charset="2"/>
              </a:rPr>
              <a:t> (Gavidia, 2004)</a:t>
            </a:r>
          </a:p>
          <a:p>
            <a:pPr marL="662940" lvl="1" indent="-342900" algn="just"/>
            <a:r>
              <a:rPr lang="es-ES" sz="1800" dirty="0">
                <a:sym typeface="Wingdings" panose="05000000000000000000" pitchFamily="2" charset="2"/>
              </a:rPr>
              <a:t>Aumentar el conocimiento</a:t>
            </a:r>
          </a:p>
          <a:p>
            <a:pPr marL="662940" lvl="1" indent="-342900" algn="just"/>
            <a:r>
              <a:rPr lang="es-ES" sz="1800" dirty="0">
                <a:sym typeface="Wingdings" panose="05000000000000000000" pitchFamily="2" charset="2"/>
              </a:rPr>
              <a:t>Mejorar la resistencia personal frente a la presión social</a:t>
            </a:r>
          </a:p>
          <a:p>
            <a:pPr marL="662940" lvl="1" indent="-342900" algn="just"/>
            <a:r>
              <a:rPr lang="es-ES" sz="1800" dirty="0">
                <a:sym typeface="Wingdings" panose="05000000000000000000" pitchFamily="2" charset="2"/>
              </a:rPr>
              <a:t>Desarrollar habilidades para la toma de decisiones</a:t>
            </a:r>
          </a:p>
          <a:p>
            <a:endParaRPr lang="es-E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6B5EE37-A238-486D-A57C-811F494B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9" y="105672"/>
            <a:ext cx="11950262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Introducción a las Unidades Didácticas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5817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536F377-A153-4FA5-B4BE-F5190002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69" y="105672"/>
            <a:ext cx="11950262" cy="1325563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Estructura de la formación</a:t>
            </a:r>
            <a:endParaRPr lang="es-ES" sz="36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0561EDB-47B4-4044-A5B4-CDFC8804A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269126"/>
            <a:ext cx="11357812" cy="52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s-ES" altLang="es-ES" sz="2600" b="1" dirty="0">
                <a:latin typeface="Times New Roman" pitchFamily="18" charset="0"/>
              </a:rPr>
              <a:t>Tres sesiones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s-ES" altLang="es-ES" sz="2600" b="1" dirty="0">
                <a:latin typeface="Times New Roman" pitchFamily="18" charset="0"/>
              </a:rPr>
              <a:t>1era Sesión (24 de septiembre)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     -  Introducción a la CCTV, filosofía y proyectos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     -  Introducción a las jornadas y presentación de las unidades didácticas como eje estructurador de la propuesta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s-ES" sz="2600" b="1" dirty="0">
                <a:latin typeface="Times New Roman" pitchFamily="18" charset="0"/>
              </a:rPr>
              <a:t>2nda Sesión (28 de septiembre)</a:t>
            </a:r>
            <a:endParaRPr lang="es-ES" altLang="es-ES" sz="2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	 -  Sobre como aplicar la filosofía de la actividad en las aulas (dividido entre primaria y secundaria)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ES" altLang="es-ES" sz="2600" b="1" dirty="0">
                <a:latin typeface="Times New Roman" pitchFamily="18" charset="0"/>
              </a:rPr>
              <a:t>3era Sesión (30 de septiembre)</a:t>
            </a:r>
            <a:endParaRPr lang="es-ES" altLang="es-ES" sz="2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	 -  Taller práctico y coloquio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endParaRPr lang="es-ES" altLang="es-ES" sz="2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endParaRPr lang="es-ES" altLang="es-ES" sz="2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</a:pPr>
            <a:endParaRPr lang="es-ES" altLang="es-ES" sz="26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2648EB9-2EEC-4CB5-993F-80E30E9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pPr algn="just"/>
            <a:endParaRPr lang="es-ES_tradnl" sz="2200" dirty="0">
              <a:sym typeface="Wingdings" panose="05000000000000000000" pitchFamily="2" charset="2"/>
            </a:endParaRPr>
          </a:p>
          <a:p>
            <a:pPr algn="just"/>
            <a:r>
              <a:rPr lang="es-ES_tradnl" sz="2200" dirty="0">
                <a:sym typeface="Wingdings" panose="05000000000000000000" pitchFamily="2" charset="2"/>
              </a:rPr>
              <a:t>No solo hay un </a:t>
            </a:r>
            <a:r>
              <a:rPr lang="es-ES_tradnl" sz="2200" b="1" dirty="0">
                <a:sym typeface="Wingdings" panose="05000000000000000000" pitchFamily="2" charset="2"/>
              </a:rPr>
              <a:t>fundamento</a:t>
            </a:r>
            <a:r>
              <a:rPr lang="es-ES_tradnl" sz="2200" dirty="0">
                <a:sym typeface="Wingdings" panose="05000000000000000000" pitchFamily="2" charset="2"/>
              </a:rPr>
              <a:t> teórico en la elaboración de contenidos y como desarrollarlos, sino también en la </a:t>
            </a:r>
            <a:r>
              <a:rPr lang="es-ES_tradnl" sz="2200" b="1" dirty="0">
                <a:sym typeface="Wingdings" panose="05000000000000000000" pitchFamily="2" charset="2"/>
              </a:rPr>
              <a:t>organización</a:t>
            </a:r>
            <a:r>
              <a:rPr lang="es-ES_tradnl" sz="2200" dirty="0">
                <a:sym typeface="Wingdings" panose="05000000000000000000" pitchFamily="2" charset="2"/>
              </a:rPr>
              <a:t> de la </a:t>
            </a:r>
            <a:r>
              <a:rPr lang="es-ES_tradnl" sz="2200" b="1" dirty="0">
                <a:sym typeface="Wingdings" panose="05000000000000000000" pitchFamily="2" charset="2"/>
              </a:rPr>
              <a:t>actividad</a:t>
            </a:r>
            <a:r>
              <a:rPr lang="es-ES_tradnl" sz="2200" dirty="0">
                <a:sym typeface="Wingdings" panose="05000000000000000000" pitchFamily="2" charset="2"/>
              </a:rPr>
              <a:t>, de manera que: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sz="2200" b="1" dirty="0">
              <a:sym typeface="Wingdings" panose="05000000000000000000" pitchFamily="2" charset="2"/>
            </a:endParaRPr>
          </a:p>
          <a:p>
            <a:pPr algn="just"/>
            <a:endParaRPr lang="es-ES" sz="2200" b="1" dirty="0">
              <a:sym typeface="Wingdings" panose="05000000000000000000" pitchFamily="2" charset="2"/>
            </a:endParaRPr>
          </a:p>
          <a:p>
            <a:pPr algn="just"/>
            <a:r>
              <a:rPr lang="es-ES" sz="2200" b="1" dirty="0">
                <a:sym typeface="Wingdings" panose="05000000000000000000" pitchFamily="2" charset="2"/>
              </a:rPr>
              <a:t>Cooperación</a:t>
            </a:r>
            <a:r>
              <a:rPr lang="es-ES" sz="2200" dirty="0">
                <a:sym typeface="Wingdings" panose="05000000000000000000" pitchFamily="2" charset="2"/>
              </a:rPr>
              <a:t> como </a:t>
            </a:r>
            <a:r>
              <a:rPr lang="es-ES" sz="2200" b="1" dirty="0">
                <a:sym typeface="Wingdings" panose="05000000000000000000" pitchFamily="2" charset="2"/>
              </a:rPr>
              <a:t>base</a:t>
            </a:r>
            <a:r>
              <a:rPr lang="es-ES" sz="2200" dirty="0">
                <a:sym typeface="Wingdings" panose="05000000000000000000" pitchFamily="2" charset="2"/>
              </a:rPr>
              <a:t> para la consecución de una </a:t>
            </a:r>
            <a:r>
              <a:rPr lang="es-ES" sz="2200" b="1" dirty="0">
                <a:sym typeface="Wingdings" panose="05000000000000000000" pitchFamily="2" charset="2"/>
              </a:rPr>
              <a:t>moral</a:t>
            </a:r>
            <a:r>
              <a:rPr lang="es-ES" sz="2200" dirty="0">
                <a:sym typeface="Wingdings" panose="05000000000000000000" pitchFamily="2" charset="2"/>
              </a:rPr>
              <a:t> </a:t>
            </a:r>
            <a:r>
              <a:rPr lang="es-ES" sz="2200" b="1" dirty="0">
                <a:sym typeface="Wingdings" panose="05000000000000000000" pitchFamily="2" charset="2"/>
              </a:rPr>
              <a:t>autónoma, </a:t>
            </a:r>
            <a:r>
              <a:rPr lang="es-ES" sz="2200" dirty="0">
                <a:sym typeface="Wingdings" panose="05000000000000000000" pitchFamily="2" charset="2"/>
              </a:rPr>
              <a:t>además, permite la interiorización de valores, actitudes, desarrollo del </a:t>
            </a:r>
            <a:r>
              <a:rPr lang="es-ES" sz="2200" b="1" dirty="0">
                <a:sym typeface="Wingdings" panose="05000000000000000000" pitchFamily="2" charset="2"/>
              </a:rPr>
              <a:t>sentido crítico</a:t>
            </a:r>
            <a:r>
              <a:rPr lang="es-ES" sz="2200" dirty="0">
                <a:sym typeface="Wingdings" panose="05000000000000000000" pitchFamily="2" charset="2"/>
              </a:rPr>
              <a:t>, de la </a:t>
            </a:r>
            <a:r>
              <a:rPr lang="es-ES" sz="2200" b="1" dirty="0">
                <a:sym typeface="Wingdings" panose="05000000000000000000" pitchFamily="2" charset="2"/>
              </a:rPr>
              <a:t>sensibilidad</a:t>
            </a:r>
            <a:r>
              <a:rPr lang="es-ES" sz="2200" dirty="0">
                <a:sym typeface="Wingdings" panose="05000000000000000000" pitchFamily="2" charset="2"/>
              </a:rPr>
              <a:t> </a:t>
            </a:r>
            <a:r>
              <a:rPr lang="es-ES" sz="2200" b="1" dirty="0">
                <a:sym typeface="Wingdings" panose="05000000000000000000" pitchFamily="2" charset="2"/>
              </a:rPr>
              <a:t>social</a:t>
            </a:r>
            <a:r>
              <a:rPr lang="es-ES" sz="2200" dirty="0">
                <a:sym typeface="Wingdings" panose="05000000000000000000" pitchFamily="2" charset="2"/>
              </a:rPr>
              <a:t> y de la </a:t>
            </a:r>
            <a:r>
              <a:rPr lang="es-ES" sz="2200" b="1" dirty="0">
                <a:sym typeface="Wingdings" panose="05000000000000000000" pitchFamily="2" charset="2"/>
              </a:rPr>
              <a:t>autonomía </a:t>
            </a:r>
            <a:r>
              <a:rPr lang="es-ES" sz="2200" dirty="0">
                <a:sym typeface="Wingdings" panose="05000000000000000000" pitchFamily="2" charset="2"/>
              </a:rPr>
              <a:t>(Bisquerra, 2013)</a:t>
            </a:r>
            <a:endParaRPr lang="es-ES" sz="2200" b="1" dirty="0">
              <a:sym typeface="Wingdings" panose="05000000000000000000" pitchFamily="2" charset="2"/>
            </a:endParaRPr>
          </a:p>
          <a:p>
            <a:pPr algn="just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0BF68F-AECF-475E-B246-9997EE500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125"/>
          <a:stretch/>
        </p:blipFill>
        <p:spPr>
          <a:xfrm>
            <a:off x="874485" y="1595869"/>
            <a:ext cx="10443030" cy="218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F0A86C94-963C-48D5-80BD-5768A44CB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7900"/>
            <a:ext cx="12192000" cy="5980099"/>
          </a:xfrm>
        </p:spPr>
        <p:txBody>
          <a:bodyPr/>
          <a:lstStyle/>
          <a:p>
            <a:pPr algn="just"/>
            <a:r>
              <a:rPr lang="es-ES" b="1" dirty="0"/>
              <a:t>Valoración del aprendizaje (tanto autoevaluación como valoración externa)</a:t>
            </a:r>
          </a:p>
          <a:p>
            <a:pPr algn="just"/>
            <a:endParaRPr lang="es-ES" b="1" dirty="0"/>
          </a:p>
          <a:p>
            <a:pPr algn="just"/>
            <a:endParaRPr lang="es-ES" b="1" dirty="0"/>
          </a:p>
          <a:p>
            <a:pPr marL="0" indent="0" algn="just">
              <a:buNone/>
            </a:pPr>
            <a:endParaRPr lang="es-ES" b="1" dirty="0"/>
          </a:p>
          <a:p>
            <a:pPr algn="just"/>
            <a:r>
              <a:rPr lang="es-ES_tradnl" sz="2200" dirty="0"/>
              <a:t>Lejos de una perspectiva de la evaluación desde enfoques académicos clásicos (de puntuación en función de las respuestas), se plantea una </a:t>
            </a:r>
            <a:r>
              <a:rPr lang="es-ES_tradnl" sz="2200" b="1" dirty="0"/>
              <a:t>evaluación</a:t>
            </a:r>
            <a:r>
              <a:rPr lang="es-ES_tradnl" sz="2200" dirty="0"/>
              <a:t> como base para </a:t>
            </a:r>
            <a:r>
              <a:rPr lang="es-ES" sz="2200" dirty="0"/>
              <a:t>proseguir la actividad educativa mejorándola progresivamente (Casanova, 2017). Esto es de particular interés en este caso ya que esto ocurre cuando se considera que el </a:t>
            </a:r>
            <a:r>
              <a:rPr lang="es-ES" sz="2200" b="1" dirty="0"/>
              <a:t>alumnado</a:t>
            </a:r>
            <a:r>
              <a:rPr lang="es-ES" sz="2200" dirty="0"/>
              <a:t> pueda responder teniendo en cuenta su </a:t>
            </a:r>
            <a:r>
              <a:rPr lang="es-ES" sz="2200" b="1" dirty="0"/>
              <a:t>propia</a:t>
            </a:r>
            <a:r>
              <a:rPr lang="es-ES" sz="2200" dirty="0"/>
              <a:t> </a:t>
            </a:r>
            <a:r>
              <a:rPr lang="es-ES" sz="2200" b="1" dirty="0"/>
              <a:t>perspectiva</a:t>
            </a:r>
            <a:r>
              <a:rPr lang="es-ES" sz="2200" dirty="0"/>
              <a:t> y </a:t>
            </a:r>
            <a:r>
              <a:rPr lang="es-ES" sz="2200" b="1" dirty="0"/>
              <a:t>origina</a:t>
            </a:r>
            <a:r>
              <a:rPr lang="es-ES" sz="2200" dirty="0"/>
              <a:t> diferentes niveles de </a:t>
            </a:r>
            <a:r>
              <a:rPr lang="es-ES" sz="2200" b="1" dirty="0"/>
              <a:t>calidad</a:t>
            </a:r>
            <a:r>
              <a:rPr lang="es-ES" sz="2200" dirty="0"/>
              <a:t> de </a:t>
            </a:r>
            <a:r>
              <a:rPr lang="es-ES" sz="2200" b="1" dirty="0"/>
              <a:t>respuesta</a:t>
            </a:r>
            <a:r>
              <a:rPr lang="es-ES" sz="2200" dirty="0"/>
              <a:t> (R. W. de Camilloni, 1998).</a:t>
            </a:r>
            <a:endParaRPr lang="es-AR" sz="2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2373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5DF6BD2-A8AF-4DB6-BDEC-391E6D616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601393"/>
            <a:ext cx="12009120" cy="5655213"/>
          </a:xfrm>
        </p:spPr>
        <p:txBody>
          <a:bodyPr/>
          <a:lstStyle/>
          <a:p>
            <a:pPr marL="457200" indent="-45720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0000"/>
                </a:solidFill>
              </a:rPr>
              <a:t>¿Por qué en 5º de Primaria y 3º de la ESO?</a:t>
            </a:r>
          </a:p>
          <a:p>
            <a:pPr algn="just"/>
            <a:r>
              <a:rPr lang="es-ES" sz="2200" dirty="0"/>
              <a:t>Adecuación del desarrollo de la unidad didáctica a las asignaturas con temáticas y objetivos más afines.</a:t>
            </a:r>
          </a:p>
          <a:p>
            <a:pPr algn="just"/>
            <a:r>
              <a:rPr lang="es-ES" u="sng" dirty="0"/>
              <a:t>Primaria</a:t>
            </a:r>
          </a:p>
          <a:p>
            <a:pPr algn="just"/>
            <a:endParaRPr lang="es-ES" u="sng" dirty="0"/>
          </a:p>
          <a:p>
            <a:pPr algn="just"/>
            <a:endParaRPr lang="es-ES" u="sng" dirty="0"/>
          </a:p>
          <a:p>
            <a:pPr algn="just"/>
            <a:endParaRPr lang="es-ES" u="sng" dirty="0"/>
          </a:p>
          <a:p>
            <a:pPr algn="just"/>
            <a:r>
              <a:rPr lang="es-ES" u="sng" dirty="0"/>
              <a:t>Secundaria</a:t>
            </a:r>
          </a:p>
          <a:p>
            <a:pPr algn="just"/>
            <a:endParaRPr lang="es-ES" u="sng" dirty="0"/>
          </a:p>
          <a:p>
            <a:pPr algn="just"/>
            <a:endParaRPr lang="es-ES" dirty="0"/>
          </a:p>
          <a:p>
            <a:pPr algn="just"/>
            <a:r>
              <a:rPr lang="es-ES" dirty="0"/>
              <a:t>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99D3F44-A7BE-4D52-88DE-F8681715C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4672"/>
              </p:ext>
            </p:extLst>
          </p:nvPr>
        </p:nvGraphicFramePr>
        <p:xfrm>
          <a:off x="295421" y="2468711"/>
          <a:ext cx="9391748" cy="960288"/>
        </p:xfrm>
        <a:graphic>
          <a:graphicData uri="http://schemas.openxmlformats.org/drawingml/2006/table">
            <a:tbl>
              <a:tblPr firstRow="1" firstCol="1" bandRow="1"/>
              <a:tblGrid>
                <a:gridCol w="1796495">
                  <a:extLst>
                    <a:ext uri="{9D8B030D-6E8A-4147-A177-3AD203B41FA5}">
                      <a16:colId xmlns:a16="http://schemas.microsoft.com/office/drawing/2014/main" val="259337739"/>
                    </a:ext>
                  </a:extLst>
                </a:gridCol>
                <a:gridCol w="4121815">
                  <a:extLst>
                    <a:ext uri="{9D8B030D-6E8A-4147-A177-3AD203B41FA5}">
                      <a16:colId xmlns:a16="http://schemas.microsoft.com/office/drawing/2014/main" val="2619667036"/>
                    </a:ext>
                  </a:extLst>
                </a:gridCol>
                <a:gridCol w="3473438">
                  <a:extLst>
                    <a:ext uri="{9D8B030D-6E8A-4147-A177-3AD203B41FA5}">
                      <a16:colId xmlns:a16="http://schemas.microsoft.com/office/drawing/2014/main" val="284644008"/>
                    </a:ext>
                  </a:extLst>
                </a:gridCol>
              </a:tblGrid>
              <a:tr h="24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5é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6é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89173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ÁREES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460454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ENFOCAMENT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Espanya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428125"/>
                  </a:ext>
                </a:extLst>
              </a:tr>
              <a:tr h="240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OBJECTIUS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1.3, 2.7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1.3, 2.6 y 3.1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63421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223D0ED-079F-4BF9-A993-0A30645AD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683426"/>
              </p:ext>
            </p:extLst>
          </p:nvPr>
        </p:nvGraphicFramePr>
        <p:xfrm>
          <a:off x="295419" y="4599210"/>
          <a:ext cx="11489498" cy="1163576"/>
        </p:xfrm>
        <a:graphic>
          <a:graphicData uri="http://schemas.openxmlformats.org/drawingml/2006/table">
            <a:tbl>
              <a:tblPr firstRow="1" firstCol="1" bandRow="1"/>
              <a:tblGrid>
                <a:gridCol w="2197762">
                  <a:extLst>
                    <a:ext uri="{9D8B030D-6E8A-4147-A177-3AD203B41FA5}">
                      <a16:colId xmlns:a16="http://schemas.microsoft.com/office/drawing/2014/main" val="443643334"/>
                    </a:ext>
                  </a:extLst>
                </a:gridCol>
                <a:gridCol w="1679944">
                  <a:extLst>
                    <a:ext uri="{9D8B030D-6E8A-4147-A177-3AD203B41FA5}">
                      <a16:colId xmlns:a16="http://schemas.microsoft.com/office/drawing/2014/main" val="1754408958"/>
                    </a:ext>
                  </a:extLst>
                </a:gridCol>
                <a:gridCol w="1681261">
                  <a:extLst>
                    <a:ext uri="{9D8B030D-6E8A-4147-A177-3AD203B41FA5}">
                      <a16:colId xmlns:a16="http://schemas.microsoft.com/office/drawing/2014/main" val="906227276"/>
                    </a:ext>
                  </a:extLst>
                </a:gridCol>
                <a:gridCol w="2801224">
                  <a:extLst>
                    <a:ext uri="{9D8B030D-6E8A-4147-A177-3AD203B41FA5}">
                      <a16:colId xmlns:a16="http://schemas.microsoft.com/office/drawing/2014/main" val="1527894181"/>
                    </a:ext>
                  </a:extLst>
                </a:gridCol>
                <a:gridCol w="3129307">
                  <a:extLst>
                    <a:ext uri="{9D8B030D-6E8A-4147-A177-3AD203B41FA5}">
                      <a16:colId xmlns:a16="http://schemas.microsoft.com/office/drawing/2014/main" val="257425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1r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124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ASSIGNATURA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Geografia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Geografia i història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Geografia i història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704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ENFOCAMENT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Dimensió multidisciplinària del territori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Dimensió multidisciplinària del territori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293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OBJECTIUS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89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2.7,3.2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3.5,3.6</a:t>
                      </a:r>
                      <a:endParaRPr lang="es-ES" sz="14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ca-ES" sz="1400" b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3.2,3.3,3.6,3.7</a:t>
                      </a:r>
                      <a:r>
                        <a:rPr lang="ca-ES" sz="1400" b="1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2590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55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0E843A0-7F9C-4A73-9A98-841B79C523C5}"/>
              </a:ext>
            </a:extLst>
          </p:cNvPr>
          <p:cNvSpPr txBox="1">
            <a:spLocks/>
          </p:cNvSpPr>
          <p:nvPr/>
        </p:nvSpPr>
        <p:spPr>
          <a:xfrm>
            <a:off x="1086679" y="400822"/>
            <a:ext cx="9144000" cy="706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sz="2200" dirty="0">
                <a:solidFill>
                  <a:srgbClr val="000000"/>
                </a:solidFill>
              </a:rPr>
              <a:t>Materiales que conforman la Unidad Didáctica</a:t>
            </a:r>
          </a:p>
          <a:p>
            <a:endParaRPr lang="es-ES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AAD19C86-CEF6-4C18-BAFF-F5E5CA66D8E2}"/>
              </a:ext>
            </a:extLst>
          </p:cNvPr>
          <p:cNvSpPr txBox="1">
            <a:spLocks/>
          </p:cNvSpPr>
          <p:nvPr/>
        </p:nvSpPr>
        <p:spPr>
          <a:xfrm>
            <a:off x="3464119" y="697571"/>
            <a:ext cx="6766560" cy="124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b="1" dirty="0"/>
              <a:t>Propuesta de la Actividad: </a:t>
            </a:r>
            <a:r>
              <a:rPr lang="es-ES" sz="2000" dirty="0"/>
              <a:t>Documento que recoge el fundamento teórico, el análisis curricular y las cuestiones complementarias vinculadas con el desarrollo de la Unidad Didáctica.</a:t>
            </a:r>
            <a:endParaRPr lang="es-ES" sz="11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C93DB8-2F2A-4823-93F1-44DA3C50C7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92" t="23525" r="68923" b="14111"/>
          <a:stretch/>
        </p:blipFill>
        <p:spPr>
          <a:xfrm>
            <a:off x="1548618" y="866385"/>
            <a:ext cx="1646738" cy="270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14A21D-B60F-49D0-8544-A1B02EC850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28177" r="68615" b="11074"/>
          <a:stretch/>
        </p:blipFill>
        <p:spPr>
          <a:xfrm>
            <a:off x="1550922" y="3621439"/>
            <a:ext cx="1690538" cy="2700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72CA309-BB18-4946-9DF4-6C2981DEC9B3}"/>
              </a:ext>
            </a:extLst>
          </p:cNvPr>
          <p:cNvSpPr/>
          <p:nvPr/>
        </p:nvSpPr>
        <p:spPr>
          <a:xfrm>
            <a:off x="7389005" y="1801891"/>
            <a:ext cx="29120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UNIDAD DIDÁCTICA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RECURSOS DIDÁCTICOS Y 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ORGANIZATIVOS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EVALUACIÓN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10.1. Criterios de evaluación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10.2. Instrumentos de evaluación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10.3. Tipos de evaluación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10.4. Criterios de cualificación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10.5. Actividades de refuerzo y 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10.6. Evaluación del proceso de 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enseñanza y aprendizaje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FOMENTO DE LA LECTURA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UTILIZACIÓN DE LAS 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TECNOLOGÍAS DE LA 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LA 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13.ACTIVIDADES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COMPLEMENTARIAS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BIBLIOGRAFÍA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9FC7E-B3FA-49F2-A139-BC7C8BA2C8F9}"/>
              </a:ext>
            </a:extLst>
          </p:cNvPr>
          <p:cNvSpPr/>
          <p:nvPr/>
        </p:nvSpPr>
        <p:spPr>
          <a:xfrm>
            <a:off x="3504845" y="1807252"/>
            <a:ext cx="388416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INTRODUCCIÓN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OBJETIVOS DE LA PROPUESTA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CONTEXTUALIZACIÓN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 Análisis para secundaria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 Objetivos generales de secundaria 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incluidos en la propuesta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3.3. Contenidos curriculares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OBJETIVOS, CONTENIDOS Y 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COMPETENCIAS DE LA PROPUESTA DIDÁCTICA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PLAN DE TRANSICIÓN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ATENCIÓN A LA DIVERSIDAD DEL ALUMNADO</a:t>
            </a:r>
          </a:p>
          <a:p>
            <a:pPr algn="just"/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METODOLOGÍA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 Valor de la dimensión axiológica del aprendizaje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Aprendizaje cooperativo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 El arte de comunicar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7.3.1. Juego de rol y debate. </a:t>
            </a:r>
          </a:p>
          <a:p>
            <a:pPr algn="just"/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7.4. Actividades y estrategias de enseñanza y aprendizaje de las propuestas</a:t>
            </a:r>
          </a:p>
        </p:txBody>
      </p:sp>
    </p:spTree>
    <p:extLst>
      <p:ext uri="{BB962C8B-B14F-4D97-AF65-F5344CB8AC3E}">
        <p14:creationId xmlns:p14="http://schemas.microsoft.com/office/powerpoint/2010/main" val="177763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E3FE7CC-96B6-4B71-A05A-949DE3E1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4110" y="493995"/>
            <a:ext cx="9144000" cy="706045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0000"/>
                </a:solidFill>
              </a:rPr>
              <a:t>Materiales que conforman la Unidad Didáctica</a:t>
            </a:r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0A79CD-3609-4D7D-9D6D-8B377B6A4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69" t="31187" r="38923" b="23115"/>
          <a:stretch/>
        </p:blipFill>
        <p:spPr>
          <a:xfrm>
            <a:off x="1889150" y="918682"/>
            <a:ext cx="1795688" cy="25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0ECF96-C2AF-4C8F-A6B9-A5EF734A20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846" t="33377" r="36923" b="10801"/>
          <a:stretch/>
        </p:blipFill>
        <p:spPr>
          <a:xfrm>
            <a:off x="1875080" y="3469232"/>
            <a:ext cx="1865295" cy="2520000"/>
          </a:xfrm>
          <a:prstGeom prst="rect">
            <a:avLst/>
          </a:prstGeom>
        </p:spPr>
      </p:pic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697110D-C6E9-4CC9-B9C4-F6319DEC07CF}"/>
              </a:ext>
            </a:extLst>
          </p:cNvPr>
          <p:cNvSpPr txBox="1">
            <a:spLocks/>
          </p:cNvSpPr>
          <p:nvPr/>
        </p:nvSpPr>
        <p:spPr>
          <a:xfrm>
            <a:off x="3875955" y="960887"/>
            <a:ext cx="6527409" cy="1510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100" b="1" dirty="0"/>
              <a:t>El Cuaderno del Profesorado: </a:t>
            </a:r>
            <a:r>
              <a:rPr lang="es-ES" sz="2100" dirty="0"/>
              <a:t>Documento que recoge el funcionamiento de la unidad didáctica, desde el planteamiento y organización de la actividad, a una guía para la resolución conjunta de las diferentes actividades que conforman, así como la finalidad de cada parte de la actividad. </a:t>
            </a:r>
            <a:endParaRPr lang="es-ES" sz="2100" b="1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2D37D59-3309-47DF-9306-71995AEA7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186" y="2400761"/>
            <a:ext cx="613169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17563" algn="l"/>
                <a:tab pos="58340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17563" algn="l"/>
                <a:tab pos="5834063" algn="r"/>
              </a:tabLst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INTRODUCCIÓN A LA UNIDAD DIDÁCTICA	</a:t>
            </a:r>
            <a:endParaRPr kumimoji="0" lang="es-ES" alt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17563" algn="l"/>
                <a:tab pos="5834063" algn="r"/>
              </a:tabLst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SESIÓN 1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identificación de modelos previos (AIMP)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desarrollo (AD)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17563" algn="l"/>
                <a:tab pos="5834063" algn="r"/>
              </a:tabLst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RESPUESTA A LAS ACTIVIDADES DE LA SESIÓN 1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identificación de modelos previos (AIMP)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desarrollo (AD)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17563" algn="l"/>
                <a:tab pos="5834063" algn="r"/>
              </a:tabLst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SESIÓN 2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desarrollo (AD)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n-US" altLang="es-E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recopilación (AR)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 de ampliación (AA)</a:t>
            </a: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17563" algn="l"/>
                <a:tab pos="5834063" algn="r"/>
              </a:tabLst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RESPUESTA A LAS ACTIVIDADES DE LA SESIÓN 2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desarrollo (AD)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recopilación (AR)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D1D1B"/>
              </a:buClr>
              <a:buSzPct val="100000"/>
              <a:buFontTx/>
              <a:buAutoNum type="arabicPeriod"/>
              <a:tabLst>
                <a:tab pos="817563" algn="l"/>
                <a:tab pos="5834063" algn="r"/>
              </a:tabLst>
            </a:pP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 de ampliación (AA).	</a:t>
            </a:r>
            <a:endParaRPr kumimoji="0" lang="es-ES" altLang="es-E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17563" algn="l"/>
                <a:tab pos="5834063" algn="r"/>
              </a:tabLst>
            </a:pPr>
            <a:r>
              <a:rPr kumimoji="0" lang="es-ES" altLang="es-ES" sz="1600" b="1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GLOSARIO</a:t>
            </a:r>
            <a:r>
              <a:rPr kumimoji="0" lang="es-ES" altLang="es-ES" sz="1600" b="0" i="0" u="none" strike="noStrike" cap="none" normalizeH="0" baseline="0" dirty="0">
                <a:ln>
                  <a:noFill/>
                </a:ln>
                <a:solidFill>
                  <a:srgbClr val="1D1D1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kumimoji="0" lang="es-ES" altLang="es-E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15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3EE8EDE-809E-4DCC-8837-4F94A925B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009" y="705622"/>
            <a:ext cx="9144000" cy="706045"/>
          </a:xfrm>
        </p:spPr>
        <p:txBody>
          <a:bodyPr/>
          <a:lstStyle/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000000"/>
                </a:solidFill>
              </a:rPr>
              <a:t>Materiales que conforman la Unidad Didáctica</a:t>
            </a:r>
          </a:p>
          <a:p>
            <a:endParaRPr lang="es-ES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8D0340F-0700-4278-8688-31C9F2AB1CC5}"/>
              </a:ext>
            </a:extLst>
          </p:cNvPr>
          <p:cNvSpPr txBox="1">
            <a:spLocks/>
          </p:cNvSpPr>
          <p:nvPr/>
        </p:nvSpPr>
        <p:spPr>
          <a:xfrm>
            <a:off x="3884114" y="1411666"/>
            <a:ext cx="6682150" cy="5155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200" b="1" dirty="0"/>
              <a:t>El Cuaderno del Alumnado: </a:t>
            </a:r>
            <a:r>
              <a:rPr lang="es-ES" sz="2200" dirty="0"/>
              <a:t>Se trata del documento que recoge la actividad como tal para que el alumnado la lleve a cabo. Se trata de cuatro cuadernillos temáticos (equipo cultural, equipo emprendedores/as, equipo medio ambiente y equipo tomadores/as de decisiones) para cada etapa formativa (5º primaria y 3º ESO).</a:t>
            </a:r>
          </a:p>
          <a:p>
            <a:pPr algn="just"/>
            <a:endParaRPr lang="es-ES" b="1" dirty="0"/>
          </a:p>
          <a:p>
            <a:pPr algn="just"/>
            <a:r>
              <a:rPr lang="es-ES" sz="2200" b="1" dirty="0"/>
              <a:t>FILOSOFÍA DE TRABAJO INCREMENTAL ENTRE LAS DOS ETAPAS: Plan de Transición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B5540B-C2C3-4C4A-B62B-A812D02E90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00" t="25168" r="68307" b="16274"/>
          <a:stretch/>
        </p:blipFill>
        <p:spPr>
          <a:xfrm>
            <a:off x="1830235" y="1172514"/>
            <a:ext cx="1813455" cy="25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0BA1F9B-B69F-4E46-ABA5-1C2E0B1878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7" t="23192" r="68308" b="16274"/>
          <a:stretch/>
        </p:blipFill>
        <p:spPr>
          <a:xfrm>
            <a:off x="1912173" y="3692514"/>
            <a:ext cx="1731517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9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>
            <a:extLst>
              <a:ext uri="{FF2B5EF4-FFF2-40B4-BE49-F238E27FC236}">
                <a16:creationId xmlns:a16="http://schemas.microsoft.com/office/drawing/2014/main" id="{502C1D36-19B0-4DD5-BC5D-6A13C35065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12461"/>
              </p:ext>
            </p:extLst>
          </p:nvPr>
        </p:nvGraphicFramePr>
        <p:xfrm>
          <a:off x="337520" y="692176"/>
          <a:ext cx="5609241" cy="2669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>
            <a:extLst>
              <a:ext uri="{FF2B5EF4-FFF2-40B4-BE49-F238E27FC236}">
                <a16:creationId xmlns:a16="http://schemas.microsoft.com/office/drawing/2014/main" id="{90F7AF9E-8121-4CFE-B987-2E228D0C2CEF}"/>
              </a:ext>
            </a:extLst>
          </p:cNvPr>
          <p:cNvSpPr txBox="1"/>
          <p:nvPr/>
        </p:nvSpPr>
        <p:spPr>
          <a:xfrm>
            <a:off x="6414969" y="836436"/>
            <a:ext cx="52516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FINALIDAD:</a:t>
            </a:r>
          </a:p>
          <a:p>
            <a:pPr algn="just" fontAlgn="base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Aproximación y conocimiento del territorio en el que el alumnado habita, como base para la futura participación efectiva en su gestión y gobierno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2 Marcador de contenido">
            <a:extLst>
              <a:ext uri="{FF2B5EF4-FFF2-40B4-BE49-F238E27FC236}">
                <a16:creationId xmlns:a16="http://schemas.microsoft.com/office/drawing/2014/main" id="{392B61EE-6973-43ED-AEBD-1BDCB863A122}"/>
              </a:ext>
            </a:extLst>
          </p:cNvPr>
          <p:cNvSpPr txBox="1">
            <a:spLocks/>
          </p:cNvSpPr>
          <p:nvPr/>
        </p:nvSpPr>
        <p:spPr>
          <a:xfrm>
            <a:off x="132519" y="137674"/>
            <a:ext cx="9143999" cy="45853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E4B34938-5B9D-4E6A-A338-4FB4BEB69EF6}"/>
              </a:ext>
            </a:extLst>
          </p:cNvPr>
          <p:cNvSpPr txBox="1">
            <a:spLocks/>
          </p:cNvSpPr>
          <p:nvPr/>
        </p:nvSpPr>
        <p:spPr>
          <a:xfrm>
            <a:off x="132519" y="3481851"/>
            <a:ext cx="9143999" cy="45853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s-E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</a:p>
        </p:txBody>
      </p:sp>
      <p:graphicFrame>
        <p:nvGraphicFramePr>
          <p:cNvPr id="9" name="3 Diagrama">
            <a:extLst>
              <a:ext uri="{FF2B5EF4-FFF2-40B4-BE49-F238E27FC236}">
                <a16:creationId xmlns:a16="http://schemas.microsoft.com/office/drawing/2014/main" id="{4B695CBC-A290-43C4-A7A3-BFF6551D88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719897"/>
              </p:ext>
            </p:extLst>
          </p:nvPr>
        </p:nvGraphicFramePr>
        <p:xfrm>
          <a:off x="393792" y="4060715"/>
          <a:ext cx="5795890" cy="264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5 CuadroTexto">
            <a:extLst>
              <a:ext uri="{FF2B5EF4-FFF2-40B4-BE49-F238E27FC236}">
                <a16:creationId xmlns:a16="http://schemas.microsoft.com/office/drawing/2014/main" id="{B1A9A5C3-4CC2-42D8-B8B6-54A839989B36}"/>
              </a:ext>
            </a:extLst>
          </p:cNvPr>
          <p:cNvSpPr txBox="1"/>
          <p:nvPr/>
        </p:nvSpPr>
        <p:spPr>
          <a:xfrm>
            <a:off x="6414969" y="4322124"/>
            <a:ext cx="5608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FINALIDAD:</a:t>
            </a:r>
          </a:p>
          <a:p>
            <a:pPr algn="ctr" fontAlgn="base"/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 los conocimientos sobre el territorio para participar activamente en su gestión y gobierno</a:t>
            </a:r>
            <a:endParaRPr 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42CF425-EB91-4FDD-BBCA-47841DED7F05}"/>
              </a:ext>
            </a:extLst>
          </p:cNvPr>
          <p:cNvSpPr/>
          <p:nvPr/>
        </p:nvSpPr>
        <p:spPr>
          <a:xfrm>
            <a:off x="2589377" y="1666970"/>
            <a:ext cx="69072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 Bloque: Actividades de Identificación de Modelos Previos (AIMP)</a:t>
            </a:r>
          </a:p>
        </p:txBody>
      </p:sp>
    </p:spTree>
    <p:extLst>
      <p:ext uri="{BB962C8B-B14F-4D97-AF65-F5344CB8AC3E}">
        <p14:creationId xmlns:p14="http://schemas.microsoft.com/office/powerpoint/2010/main" val="2299505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1399DE3-8432-4FD0-A406-BFC6D0401FB6}"/>
              </a:ext>
            </a:extLst>
          </p:cNvPr>
          <p:cNvSpPr txBox="1">
            <a:spLocks/>
          </p:cNvSpPr>
          <p:nvPr/>
        </p:nvSpPr>
        <p:spPr>
          <a:xfrm>
            <a:off x="1548670" y="767607"/>
            <a:ext cx="8792307" cy="561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200" b="1" dirty="0"/>
          </a:p>
          <a:p>
            <a:pPr algn="just"/>
            <a:r>
              <a:rPr lang="es-ES" sz="2200" b="1" dirty="0"/>
              <a:t>Problema detectado: </a:t>
            </a:r>
            <a:r>
              <a:rPr lang="es-ES" sz="2200" dirty="0"/>
              <a:t>Desconexión del individuo con su entorno inmediato, el cual resulta un espacio desconocido y sobre el que no se ha realizado una valoración crítica. Esto conlleva una falta de participación activa en la toma de decisiones y de involucración en la gestión diaria. </a:t>
            </a:r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r>
              <a:rPr lang="es-ES" sz="2200" b="1" dirty="0"/>
              <a:t>Objetivo: </a:t>
            </a:r>
            <a:r>
              <a:rPr lang="es-ES" sz="2200" dirty="0"/>
              <a:t>Desde la reflexión individual, lograr una aproximación al territorio (concepto flexidimensional) y sus componentes (recursos territoriales) que le confieren un carácter un valor, y que representan oportunidades para el desarrollo (territorial y sostenible). Para ello será fundamental una apropiada gestión de estos recursos precedida de una adecuada toma de decisiones. </a:t>
            </a:r>
            <a:endParaRPr lang="es-ES" sz="2200" b="1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b="1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DA972FF-F996-4D8E-A289-69527B317926}"/>
              </a:ext>
            </a:extLst>
          </p:cNvPr>
          <p:cNvSpPr/>
          <p:nvPr/>
        </p:nvSpPr>
        <p:spPr>
          <a:xfrm>
            <a:off x="5740841" y="2624541"/>
            <a:ext cx="407963" cy="10128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896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3D55DD-73C6-4631-9FF9-1D8E3A80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99058"/>
            <a:ext cx="4543865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93688" algn="l"/>
              </a:tabLst>
            </a:pPr>
            <a:r>
              <a:rPr kumimoji="0" lang="es-ES" altLang="es-ES" sz="23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¿Cómo es mi pueblo/barrio?  </a:t>
            </a:r>
            <a:r>
              <a:rPr kumimoji="0" lang="es-ES" altLang="es-ES" sz="23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Reflexionad sobre cómo está organizado vuestro territorio; comentad el modelo territorial que reconozcáis.</a:t>
            </a:r>
            <a:br>
              <a:rPr lang="es-ES" alt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altLang="es-E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¿Cómo es el modelo territorial de vuestro pueblo/barrio</a:t>
            </a:r>
            <a:r>
              <a:rPr lang="es-ES" alt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2A9E46-DBEB-43A9-BE3C-3B5384CE8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63" y="732954"/>
            <a:ext cx="3967089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¿Cómo es mi  pueblo/barrio? </a:t>
            </a:r>
            <a:r>
              <a:rPr lang="es-ES" altLang="es-E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Imagina que viene un familiar que no ha estado nunca en la Comunitat Valenciana y no sabe nada de tu pueblo/barrio.</a:t>
            </a:r>
          </a:p>
          <a:p>
            <a:pPr lvl="0" algn="just" defTabSz="914400"/>
            <a:r>
              <a:rPr lang="es-ES" altLang="es-ES" sz="23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Descríbele cómo es tu pueblo/barrio y su entorno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5D2DCE94-4BF0-46AF-9BD6-758DD9C4356A}"/>
              </a:ext>
            </a:extLst>
          </p:cNvPr>
          <p:cNvSpPr txBox="1">
            <a:spLocks/>
          </p:cNvSpPr>
          <p:nvPr/>
        </p:nvSpPr>
        <p:spPr>
          <a:xfrm>
            <a:off x="2806408" y="326175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C9C7A532-7954-41C1-ADEE-E1B0B35CC370}"/>
              </a:ext>
            </a:extLst>
          </p:cNvPr>
          <p:cNvSpPr txBox="1">
            <a:spLocks/>
          </p:cNvSpPr>
          <p:nvPr/>
        </p:nvSpPr>
        <p:spPr>
          <a:xfrm>
            <a:off x="7461692" y="326175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9A29367-D07E-4B80-B92F-55AA24F7BBDB}"/>
              </a:ext>
            </a:extLst>
          </p:cNvPr>
          <p:cNvSpPr/>
          <p:nvPr/>
        </p:nvSpPr>
        <p:spPr>
          <a:xfrm>
            <a:off x="3275425" y="3375631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6A427E17-08EC-4043-8A32-35F98402A12D}"/>
              </a:ext>
            </a:extLst>
          </p:cNvPr>
          <p:cNvSpPr/>
          <p:nvPr/>
        </p:nvSpPr>
        <p:spPr>
          <a:xfrm>
            <a:off x="8163949" y="3331085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74492FE-DA96-4AE4-96FB-0874577E0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614" y="4015611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descriptiva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180ACA7-05BC-4903-A1D8-B1EA6533C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138" y="3982001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analítica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9D30AC2-7925-4E38-97F7-986FC29E9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69" y="5032909"/>
            <a:ext cx="91439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Construcción de un conocimiento sobre el territorio, generación de un sentimiento de pertenencia y razonamiento crítico del entorno y sus elementos 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9B2159D0-BAB4-45A7-8004-0AB6BE15EC29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3479406" y="4461887"/>
            <a:ext cx="2588461" cy="57102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322885E-1776-4761-8D8A-6A5D2A6C326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67867" y="4428277"/>
            <a:ext cx="2300063" cy="6046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8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10207"/>
            <a:ext cx="9115097" cy="1480481"/>
          </a:xfrm>
        </p:spPr>
        <p:txBody>
          <a:bodyPr/>
          <a:lstStyle/>
          <a:p>
            <a:pPr algn="ctr"/>
            <a:r>
              <a:rPr lang="es-ES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¿Qué es la CCTV?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7262648" y="5274374"/>
            <a:ext cx="3844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</a:rPr>
              <a:t>catedractv.es 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</a:rPr>
              <a:t>   </a:t>
            </a:r>
            <a:r>
              <a:rPr lang="es-ES" sz="2800" dirty="0">
                <a:hlinkClick r:id="rId2"/>
              </a:rPr>
              <a:t>catedractv@gmail.com</a:t>
            </a:r>
            <a:r>
              <a:rPr lang="es-ES" sz="2800" dirty="0"/>
              <a:t> </a:t>
            </a:r>
            <a:endParaRPr lang="es-ES" sz="2800" b="1" dirty="0">
              <a:solidFill>
                <a:schemeClr val="accent2"/>
              </a:solidFill>
            </a:endParaRPr>
          </a:p>
        </p:txBody>
      </p:sp>
      <p:pic>
        <p:nvPicPr>
          <p:cNvPr id="6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479" y="1356201"/>
            <a:ext cx="4783615" cy="32646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39" y="1690688"/>
            <a:ext cx="6249266" cy="48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41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0AC276A-E043-432C-A936-E7444C5EE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0392" y="984379"/>
            <a:ext cx="4543865" cy="189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57225" lvl="0" algn="just">
              <a:lnSpc>
                <a:spcPct val="103000"/>
              </a:lnSpc>
              <a:spcAft>
                <a:spcPts val="0"/>
              </a:spcAft>
              <a:buClr>
                <a:srgbClr val="1D1D1B"/>
              </a:buClr>
              <a:buSzPts val="1100"/>
              <a:tabLst>
                <a:tab pos="311150" algn="l"/>
                <a:tab pos="311785" algn="l"/>
              </a:tabLst>
            </a:pPr>
            <a:r>
              <a:rPr lang="es-ES" sz="23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Anota ejemplos en los cuales os basáis para justificar la respuesta anterior. Comentad si se trata de un modelo territorial adecuado. Razona tu respuesta.</a:t>
            </a:r>
            <a:endParaRPr lang="es-ES" sz="2300" spc="-3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3B27540-DDAC-4004-812E-82764FA1F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55" y="835982"/>
            <a:ext cx="3967089" cy="22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63575" lvl="0" algn="just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Clr>
                <a:srgbClr val="1D1D1B"/>
              </a:buClr>
              <a:buSzPts val="1100"/>
              <a:tabLst>
                <a:tab pos="317500" algn="l"/>
                <a:tab pos="318135" algn="l"/>
              </a:tabLst>
            </a:pPr>
            <a:r>
              <a:rPr lang="es-ES" sz="23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Anota qué cosas crees que dan valor a tu pueblo/barrio y su entorno, y piensas que tu familiar tendría que conocer. Razona por qué.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FEAF135B-70BB-4D6F-96CD-B8206EFF01B6}"/>
              </a:ext>
            </a:extLst>
          </p:cNvPr>
          <p:cNvSpPr/>
          <p:nvPr/>
        </p:nvSpPr>
        <p:spPr>
          <a:xfrm>
            <a:off x="3369817" y="3322623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9783ACD-7FA0-405A-8EAE-7BADD653E787}"/>
              </a:ext>
            </a:extLst>
          </p:cNvPr>
          <p:cNvSpPr/>
          <p:nvPr/>
        </p:nvSpPr>
        <p:spPr>
          <a:xfrm>
            <a:off x="8258341" y="3278077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567E1D0-3F6E-498D-8BB6-EC0EB1BC7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006" y="3962603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reflexiva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5550861-CD37-4D07-AC8D-23B828776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9530" y="3928993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descriptiva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B2557CC-1EB4-47D0-AD3E-F7A065C2B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261" y="4979901"/>
            <a:ext cx="91439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Reconocimiento del valor inherente a cada territorio, y su situación con el fin de desarrollar un pensamiento crítico y razonado sobre la realidad inmediata como base para poder mejorarla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BB814B72-DF7B-4A0B-A1B1-F0D9832691C3}"/>
              </a:ext>
            </a:extLst>
          </p:cNvPr>
          <p:cNvCxnSpPr>
            <a:stCxn id="8" idx="2"/>
            <a:endCxn id="10" idx="0"/>
          </p:cNvCxnSpPr>
          <p:nvPr/>
        </p:nvCxnSpPr>
        <p:spPr>
          <a:xfrm>
            <a:off x="3573798" y="4408879"/>
            <a:ext cx="2588461" cy="57102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A26B688E-ED80-4FCF-A109-D98243022A5E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6162259" y="4375269"/>
            <a:ext cx="2300063" cy="6046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288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F9E1FEE-B9BF-4EED-AF0F-6882E6320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753" y="806551"/>
            <a:ext cx="4483774" cy="262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57225" lvl="0" algn="just">
              <a:lnSpc>
                <a:spcPct val="103000"/>
              </a:lnSpc>
              <a:spcAft>
                <a:spcPts val="0"/>
              </a:spcAft>
              <a:buClr>
                <a:srgbClr val="1D1D1B"/>
              </a:buClr>
              <a:buSzPts val="1100"/>
              <a:tabLst>
                <a:tab pos="311150" algn="l"/>
                <a:tab pos="311785" algn="l"/>
              </a:tabLst>
            </a:pPr>
            <a:r>
              <a:rPr lang="es-ES" sz="23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¿Serías capaz de valorar cómo se encuentran los siguientes aspectos presentes en tu territorio?</a:t>
            </a:r>
          </a:p>
          <a:p>
            <a:pPr marR="657225" lvl="0" algn="just">
              <a:lnSpc>
                <a:spcPct val="103000"/>
              </a:lnSpc>
              <a:spcAft>
                <a:spcPts val="0"/>
              </a:spcAft>
              <a:buClr>
                <a:srgbClr val="1D1D1B"/>
              </a:buClr>
              <a:buSzPts val="1100"/>
              <a:tabLst>
                <a:tab pos="311150" algn="l"/>
                <a:tab pos="311785" algn="l"/>
              </a:tabLst>
            </a:pPr>
            <a:r>
              <a:rPr lang="es-ES" sz="23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Elementos socioeconómicos</a:t>
            </a:r>
          </a:p>
          <a:p>
            <a:pPr marR="657225" lvl="0" algn="just">
              <a:lnSpc>
                <a:spcPct val="103000"/>
              </a:lnSpc>
              <a:spcAft>
                <a:spcPts val="0"/>
              </a:spcAft>
              <a:buClr>
                <a:srgbClr val="1D1D1B"/>
              </a:buClr>
              <a:buSzPts val="1100"/>
              <a:tabLst>
                <a:tab pos="311150" algn="l"/>
                <a:tab pos="311785" algn="l"/>
              </a:tabLst>
            </a:pPr>
            <a:r>
              <a:rPr lang="es-ES" sz="23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Elementos culturales</a:t>
            </a:r>
          </a:p>
          <a:p>
            <a:pPr marR="657225" lvl="0" algn="just">
              <a:lnSpc>
                <a:spcPct val="103000"/>
              </a:lnSpc>
              <a:spcAft>
                <a:spcPts val="0"/>
              </a:spcAft>
              <a:buClr>
                <a:srgbClr val="1D1D1B"/>
              </a:buClr>
              <a:buSzPts val="1100"/>
              <a:tabLst>
                <a:tab pos="311150" algn="l"/>
                <a:tab pos="311785" algn="l"/>
              </a:tabLst>
            </a:pPr>
            <a:r>
              <a:rPr lang="es-ES" sz="23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Elementos ambientales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91ED24-2F73-4CA2-81BD-5AC0CE373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524" y="954381"/>
            <a:ext cx="3967089" cy="146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63575" lvl="0" algn="just">
              <a:lnSpc>
                <a:spcPct val="103000"/>
              </a:lnSpc>
              <a:spcBef>
                <a:spcPts val="1300"/>
              </a:spcBef>
              <a:spcAft>
                <a:spcPts val="0"/>
              </a:spcAft>
              <a:buClr>
                <a:srgbClr val="1D1D1B"/>
              </a:buClr>
              <a:buSzPts val="1100"/>
              <a:tabLst>
                <a:tab pos="317500" algn="l"/>
                <a:tab pos="318135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¿Serías capaz de clasificar las cosas importantes de tu pueblo/barrio y su entorno en la tabla siguiente?</a:t>
            </a:r>
            <a:endParaRPr lang="es-ES" sz="2200" spc="-35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48966173-12E2-46CB-9B73-703CBA1D08B8}"/>
              </a:ext>
            </a:extLst>
          </p:cNvPr>
          <p:cNvSpPr txBox="1">
            <a:spLocks/>
          </p:cNvSpPr>
          <p:nvPr/>
        </p:nvSpPr>
        <p:spPr>
          <a:xfrm>
            <a:off x="3020069" y="459926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9EE0422B-7D63-4570-A802-8537A2E03347}"/>
              </a:ext>
            </a:extLst>
          </p:cNvPr>
          <p:cNvSpPr txBox="1">
            <a:spLocks/>
          </p:cNvSpPr>
          <p:nvPr/>
        </p:nvSpPr>
        <p:spPr>
          <a:xfrm>
            <a:off x="7675353" y="459926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1C350A20-20CF-4DAB-BF51-03BFC98ABACC}"/>
              </a:ext>
            </a:extLst>
          </p:cNvPr>
          <p:cNvSpPr/>
          <p:nvPr/>
        </p:nvSpPr>
        <p:spPr>
          <a:xfrm>
            <a:off x="3489086" y="3509382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3AF8CCC4-D7B9-4F35-9D07-D3FAED4C45A0}"/>
              </a:ext>
            </a:extLst>
          </p:cNvPr>
          <p:cNvSpPr/>
          <p:nvPr/>
        </p:nvSpPr>
        <p:spPr>
          <a:xfrm>
            <a:off x="8377610" y="3464836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F181D9C-0531-4016-8A02-538299D75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275" y="4149362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valorativa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F83B98F-9E12-42D3-9803-EF3F3651B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99" y="4115752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valorativa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2D85390-2043-4881-A5AC-934793E86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530" y="5166660"/>
            <a:ext cx="91439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Necesidad de adoptar enfoques integrales para un adecuado bienestar territorial, de manera que la interacción con el entorno se fundamente en la coordinación entre aspectos sectoriales, y como interactúan entre ellos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1ACD9AC0-A1F6-45A1-938A-CEA1D1DE8708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3693067" y="4595638"/>
            <a:ext cx="2588461" cy="57102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796D54F-778B-4FE0-A069-96D28EAABAC8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281528" y="4562028"/>
            <a:ext cx="2300063" cy="6046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FBC7CFC-EDF8-4877-B7B4-95F55798A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459726"/>
              </p:ext>
            </p:extLst>
          </p:nvPr>
        </p:nvGraphicFramePr>
        <p:xfrm>
          <a:off x="1741484" y="2413492"/>
          <a:ext cx="4483775" cy="9354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550940">
                  <a:extLst>
                    <a:ext uri="{9D8B030D-6E8A-4147-A177-3AD203B41FA5}">
                      <a16:colId xmlns:a16="http://schemas.microsoft.com/office/drawing/2014/main" val="339104705"/>
                    </a:ext>
                  </a:extLst>
                </a:gridCol>
                <a:gridCol w="1522543">
                  <a:extLst>
                    <a:ext uri="{9D8B030D-6E8A-4147-A177-3AD203B41FA5}">
                      <a16:colId xmlns:a16="http://schemas.microsoft.com/office/drawing/2014/main" val="4112946773"/>
                    </a:ext>
                  </a:extLst>
                </a:gridCol>
                <a:gridCol w="1410292">
                  <a:extLst>
                    <a:ext uri="{9D8B030D-6E8A-4147-A177-3AD203B41FA5}">
                      <a16:colId xmlns:a16="http://schemas.microsoft.com/office/drawing/2014/main" val="2211694100"/>
                    </a:ext>
                  </a:extLst>
                </a:gridCol>
              </a:tblGrid>
              <a:tr h="339119">
                <a:tc>
                  <a:txBody>
                    <a:bodyPr/>
                    <a:lstStyle/>
                    <a:p>
                      <a:pPr marL="194310" marR="165100" indent="321945">
                        <a:lnSpc>
                          <a:spcPct val="123000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ASPECTOS SOCIOECONÓMICOS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0" marR="165100" indent="97155">
                        <a:lnSpc>
                          <a:spcPct val="123000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ca-ES" sz="1100" dirty="0">
                          <a:effectLst/>
                        </a:rPr>
                        <a:t>ASPECTOS AMBIENTALES</a:t>
                      </a:r>
                      <a:endParaRPr lang="es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0" marR="165100" indent="46990">
                        <a:lnSpc>
                          <a:spcPct val="123000"/>
                        </a:lnSpc>
                        <a:spcBef>
                          <a:spcPts val="855"/>
                        </a:spcBef>
                        <a:spcAft>
                          <a:spcPts val="0"/>
                        </a:spcAft>
                      </a:pPr>
                      <a:r>
                        <a:rPr lang="ca-ES" sz="1100">
                          <a:effectLst/>
                        </a:rPr>
                        <a:t>ASPECTOS CULTURALES</a:t>
                      </a:r>
                      <a:endParaRPr lang="es-E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83521135"/>
                  </a:ext>
                </a:extLst>
              </a:tr>
              <a:tr h="538781">
                <a:tc>
                  <a:txBody>
                    <a:bodyPr/>
                    <a:lstStyle/>
                    <a:p>
                      <a:pPr marL="148590" marR="140970" algn="ctr">
                        <a:lnSpc>
                          <a:spcPct val="121000"/>
                        </a:lnSpc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 marR="139700" algn="ctr">
                        <a:lnSpc>
                          <a:spcPct val="121000"/>
                        </a:lnSpc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130" marR="140335" algn="ctr">
                        <a:lnSpc>
                          <a:spcPct val="121000"/>
                        </a:lnSpc>
                        <a:spcBef>
                          <a:spcPts val="885"/>
                        </a:spcBef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94377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289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94D201-765F-4DA7-8E2A-2FC545532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701783"/>
            <a:ext cx="4543865" cy="301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23190" lvl="0" algn="just">
              <a:lnSpc>
                <a:spcPct val="125000"/>
              </a:lnSpc>
              <a:spcBef>
                <a:spcPts val="980"/>
              </a:spcBef>
              <a:spcAft>
                <a:spcPts val="0"/>
              </a:spcAft>
              <a:buClr>
                <a:srgbClr val="1D1D1B"/>
              </a:buClr>
              <a:buSzPts val="1100"/>
            </a:pPr>
            <a:r>
              <a:rPr lang="es-ES" sz="2200" b="1" dirty="0"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¿Qué, quién y cómo cambia mi pueblo/barrio? </a:t>
            </a:r>
            <a:r>
              <a:rPr lang="es-ES" sz="2200" dirty="0"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Valorad cómo se han producido los cambios en vuestro territorio. ¿Estáis de acuerdo con los resultados? ¿Creéis que hay alternativas mejores? ¿Se pueden tomar las decisiones de otra manera?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F2DD51-AD94-4381-B4FC-A307E75DC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63" y="947276"/>
            <a:ext cx="3967089" cy="259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23825" lvl="0" algn="just">
              <a:lnSpc>
                <a:spcPct val="125000"/>
              </a:lnSpc>
              <a:spcBef>
                <a:spcPts val="530"/>
              </a:spcBef>
              <a:spcAft>
                <a:spcPts val="0"/>
              </a:spcAft>
              <a:buClr>
                <a:srgbClr val="1D1D1B"/>
              </a:buClr>
              <a:buSzPts val="1100"/>
              <a:tabLst>
                <a:tab pos="843280" algn="l"/>
              </a:tabLst>
            </a:pPr>
            <a:r>
              <a:rPr lang="es-ES" sz="2200" b="1" dirty="0"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¿Qué, quién y cómo cambia mi pueblo/barrio?</a:t>
            </a:r>
            <a:r>
              <a:rPr lang="es-ES" sz="2200" dirty="0"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 ¿El aspecto de tu pueblo/barrio y su entorno es siempre el mismo o cambia? ¿De qué manera? ¿Quién puede hacerlo cambiar?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3978B7AB-7D45-4531-8095-DF232D126B15}"/>
              </a:ext>
            </a:extLst>
          </p:cNvPr>
          <p:cNvSpPr txBox="1">
            <a:spLocks/>
          </p:cNvSpPr>
          <p:nvPr/>
        </p:nvSpPr>
        <p:spPr>
          <a:xfrm>
            <a:off x="2806408" y="396713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5C14450F-5EE9-4093-BCAD-7CF02DD58216}"/>
              </a:ext>
            </a:extLst>
          </p:cNvPr>
          <p:cNvSpPr txBox="1">
            <a:spLocks/>
          </p:cNvSpPr>
          <p:nvPr/>
        </p:nvSpPr>
        <p:spPr>
          <a:xfrm>
            <a:off x="7461692" y="396713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51A5F323-7714-4FF5-8A52-1C3B1B9A5597}"/>
              </a:ext>
            </a:extLst>
          </p:cNvPr>
          <p:cNvSpPr/>
          <p:nvPr/>
        </p:nvSpPr>
        <p:spPr>
          <a:xfrm>
            <a:off x="3275425" y="3727529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CB832C62-5148-43BE-8447-1CF649262D92}"/>
              </a:ext>
            </a:extLst>
          </p:cNvPr>
          <p:cNvSpPr/>
          <p:nvPr/>
        </p:nvSpPr>
        <p:spPr>
          <a:xfrm>
            <a:off x="8163949" y="3682983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FA4193B-E327-4925-8978-2A60549F5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614" y="4240897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reflexiva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F7891A58-79CB-444A-8F8D-EEE42AA8B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138" y="4207287"/>
            <a:ext cx="240558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reflexiva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CA2E30D-9043-4BEF-9946-9B8B46535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869" y="5258195"/>
            <a:ext cx="91439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Empoderamiento y resiliencia fruto del reconocimiento de la capacidad de tomar decisiones como actores territoriales, a la par que generar una opinión crítica de las decisiones para asegurar su adecuación y viabilidad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37AE322-28EC-49D4-A7C8-67D8214FB59D}"/>
              </a:ext>
            </a:extLst>
          </p:cNvPr>
          <p:cNvCxnSpPr>
            <a:stCxn id="10" idx="2"/>
            <a:endCxn id="12" idx="0"/>
          </p:cNvCxnSpPr>
          <p:nvPr/>
        </p:nvCxnSpPr>
        <p:spPr>
          <a:xfrm>
            <a:off x="3479406" y="4687173"/>
            <a:ext cx="2588461" cy="57102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EEB52FD-A189-41AE-8F47-E09662DBE505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6067867" y="4653563"/>
            <a:ext cx="2300063" cy="60463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61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838817C-0B2D-4D62-A885-2762B2B4F670}"/>
              </a:ext>
            </a:extLst>
          </p:cNvPr>
          <p:cNvSpPr/>
          <p:nvPr/>
        </p:nvSpPr>
        <p:spPr>
          <a:xfrm>
            <a:off x="2920218" y="2036299"/>
            <a:ext cx="6351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Bloque Intermedio: Actividades de Desarrollo (AD)</a:t>
            </a:r>
          </a:p>
        </p:txBody>
      </p:sp>
    </p:spTree>
    <p:extLst>
      <p:ext uri="{BB962C8B-B14F-4D97-AF65-F5344CB8AC3E}">
        <p14:creationId xmlns:p14="http://schemas.microsoft.com/office/powerpoint/2010/main" val="548673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F333000-6928-4219-B456-3BAA07A560F8}"/>
              </a:ext>
            </a:extLst>
          </p:cNvPr>
          <p:cNvSpPr txBox="1">
            <a:spLocks/>
          </p:cNvSpPr>
          <p:nvPr/>
        </p:nvSpPr>
        <p:spPr>
          <a:xfrm>
            <a:off x="1699846" y="807363"/>
            <a:ext cx="8792307" cy="561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200" b="1" dirty="0"/>
          </a:p>
          <a:p>
            <a:pPr algn="just"/>
            <a:r>
              <a:rPr lang="es-ES" sz="2200" b="1" dirty="0"/>
              <a:t>Necesidad detectada: </a:t>
            </a:r>
            <a:r>
              <a:rPr lang="es-ES" sz="2200" dirty="0"/>
              <a:t>Superada la primera etapa, en la que se parte de un conocimiento territorial individual (que puede ser nulo o encontrarse muy desarrollado), se requiere de una profundización en el entorno para suplir carencias y potenciar oportunidades detectadas</a:t>
            </a:r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r>
              <a:rPr lang="es-ES" sz="2200" b="1" dirty="0"/>
              <a:t>Objetivo:</a:t>
            </a:r>
            <a:r>
              <a:rPr lang="es-ES" sz="2200" dirty="0"/>
              <a:t> Aumentar el conocimiento territorial mediante un trabajo colectivo y temática, en el que además se generan dinámicas y comportamientos favorables al debate y el consenso, así como la constitución de la mediación y la lectura integral de la realidad territorial</a:t>
            </a:r>
            <a:endParaRPr lang="es-ES" sz="2200" b="1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b="1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36110996-B9EF-4C1E-B08D-23B79D489241}"/>
              </a:ext>
            </a:extLst>
          </p:cNvPr>
          <p:cNvSpPr/>
          <p:nvPr/>
        </p:nvSpPr>
        <p:spPr>
          <a:xfrm>
            <a:off x="5892017" y="2664297"/>
            <a:ext cx="407963" cy="10128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0259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>
            <a:extLst>
              <a:ext uri="{FF2B5EF4-FFF2-40B4-BE49-F238E27FC236}">
                <a16:creationId xmlns:a16="http://schemas.microsoft.com/office/drawing/2014/main" id="{022BD39C-B6C1-4405-AFAD-97DF713CB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470" y="1360413"/>
            <a:ext cx="5303519" cy="495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81990" lvl="0" algn="just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¿En que situación se encuentran los elementos socioeconómicos/culturales/ambientales de vuestro territorio?</a:t>
            </a:r>
          </a:p>
          <a:p>
            <a:pPr marR="681990" algn="just">
              <a:lnSpc>
                <a:spcPct val="103000"/>
              </a:lnSpc>
              <a:spcBef>
                <a:spcPts val="5"/>
              </a:spcBef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Completa la siguiente tabla (elementos </a:t>
            </a: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socioeconómicos/culturales/ambientales</a:t>
            </a: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importantes para vuestro pueblo/barrio</a:t>
            </a:r>
          </a:p>
          <a:p>
            <a:pPr marR="681990" algn="just">
              <a:lnSpc>
                <a:spcPct val="103000"/>
              </a:lnSpc>
              <a:spcBef>
                <a:spcPts val="5"/>
              </a:spcBef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¿Qué aportan los elementos </a:t>
            </a: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socioeconómicos/culturales/ambientales</a:t>
            </a: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vuestro pueblo/barrio?</a:t>
            </a:r>
          </a:p>
          <a:p>
            <a:pPr marR="681990" algn="just">
              <a:lnSpc>
                <a:spcPct val="103000"/>
              </a:lnSpc>
              <a:spcBef>
                <a:spcPts val="5"/>
              </a:spcBef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¿Qué acciones creéis que son necesarias realizar sobre los elementos socioeconómicos de vuestro pueblo/barrio?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FB38280-AB5D-4C5D-8984-292F9FB14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463" y="1391297"/>
            <a:ext cx="4853361" cy="425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681990" lvl="0" algn="just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¿Cuáles son los elementos socioeconómicos/culturales/ambientales de la Comunitat Valenciana? ¿Cuáles reconoces en tu pueblo/barrio?</a:t>
            </a:r>
          </a:p>
          <a:p>
            <a:pPr marR="681990" algn="just">
              <a:lnSpc>
                <a:spcPct val="103000"/>
              </a:lnSpc>
              <a:spcBef>
                <a:spcPts val="5"/>
              </a:spcBef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¿Por qué son importantes los elementos </a:t>
            </a:r>
            <a:r>
              <a:rPr lang="es-ES" sz="22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socioeconómicos/culturales/ambientales</a:t>
            </a:r>
            <a:r>
              <a:rPr lang="es-E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un pueblo/barrio?</a:t>
            </a:r>
          </a:p>
          <a:p>
            <a:pPr marR="681990" algn="just">
              <a:lnSpc>
                <a:spcPct val="103000"/>
              </a:lnSpc>
              <a:spcBef>
                <a:spcPts val="5"/>
              </a:spcBef>
              <a:buClr>
                <a:srgbClr val="1D1D1B"/>
              </a:buClr>
              <a:buSzPts val="1100"/>
              <a:tabLst>
                <a:tab pos="299720" algn="l"/>
                <a:tab pos="300355" algn="l"/>
              </a:tabLst>
            </a:pPr>
            <a:r>
              <a:rPr lang="es-E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Enumera los elementos </a:t>
            </a:r>
            <a:r>
              <a:rPr lang="es-ES" sz="22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socioeconómicos/culturales/ambientales</a:t>
            </a:r>
            <a:r>
              <a:rPr lang="es-ES" sz="22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añadirías a tu pueblo/barrio.</a:t>
            </a:r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44D46F68-AAFE-41A2-AAF2-78C1236A8A53}"/>
              </a:ext>
            </a:extLst>
          </p:cNvPr>
          <p:cNvSpPr txBox="1">
            <a:spLocks/>
          </p:cNvSpPr>
          <p:nvPr/>
        </p:nvSpPr>
        <p:spPr>
          <a:xfrm>
            <a:off x="2649009" y="1053630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 Marcador de contenido">
            <a:extLst>
              <a:ext uri="{FF2B5EF4-FFF2-40B4-BE49-F238E27FC236}">
                <a16:creationId xmlns:a16="http://schemas.microsoft.com/office/drawing/2014/main" id="{A69C2AFF-F9DC-4C39-8C6B-A88DC165C0C5}"/>
              </a:ext>
            </a:extLst>
          </p:cNvPr>
          <p:cNvSpPr txBox="1">
            <a:spLocks/>
          </p:cNvSpPr>
          <p:nvPr/>
        </p:nvSpPr>
        <p:spPr>
          <a:xfrm>
            <a:off x="7304293" y="997354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7 CuadroTexto">
            <a:extLst>
              <a:ext uri="{FF2B5EF4-FFF2-40B4-BE49-F238E27FC236}">
                <a16:creationId xmlns:a16="http://schemas.microsoft.com/office/drawing/2014/main" id="{28F1AAF8-756E-4FFB-8113-87F93C765F31}"/>
              </a:ext>
            </a:extLst>
          </p:cNvPr>
          <p:cNvSpPr txBox="1"/>
          <p:nvPr/>
        </p:nvSpPr>
        <p:spPr>
          <a:xfrm>
            <a:off x="1093301" y="302873"/>
            <a:ext cx="1000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en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temáticos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Medioambiental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Socioeconómico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49641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>
            <a:extLst>
              <a:ext uri="{FF2B5EF4-FFF2-40B4-BE49-F238E27FC236}">
                <a16:creationId xmlns:a16="http://schemas.microsoft.com/office/drawing/2014/main" id="{CE7FAA7B-6193-47E3-B7CF-2F542E924CE1}"/>
              </a:ext>
            </a:extLst>
          </p:cNvPr>
          <p:cNvSpPr txBox="1"/>
          <p:nvPr/>
        </p:nvSpPr>
        <p:spPr>
          <a:xfrm>
            <a:off x="1103025" y="646851"/>
            <a:ext cx="99788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en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temáticos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Medioambiental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Socioeconómico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7A1A9FEF-6D11-4FDE-9F4E-A5F9C258BAE3}"/>
              </a:ext>
            </a:extLst>
          </p:cNvPr>
          <p:cNvSpPr txBox="1">
            <a:spLocks/>
          </p:cNvSpPr>
          <p:nvPr/>
        </p:nvSpPr>
        <p:spPr>
          <a:xfrm>
            <a:off x="2834542" y="1437943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E2B5C262-0061-49B8-9FB8-C88CC40788F8}"/>
              </a:ext>
            </a:extLst>
          </p:cNvPr>
          <p:cNvSpPr txBox="1">
            <a:spLocks/>
          </p:cNvSpPr>
          <p:nvPr/>
        </p:nvSpPr>
        <p:spPr>
          <a:xfrm>
            <a:off x="7489826" y="1381667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5E0692DF-318D-4E07-AE2F-AC87859C5B98}"/>
              </a:ext>
            </a:extLst>
          </p:cNvPr>
          <p:cNvSpPr/>
          <p:nvPr/>
        </p:nvSpPr>
        <p:spPr>
          <a:xfrm>
            <a:off x="3303559" y="1969268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C35A6E27-27EF-4766-888B-3AB2820F3174}"/>
              </a:ext>
            </a:extLst>
          </p:cNvPr>
          <p:cNvSpPr/>
          <p:nvPr/>
        </p:nvSpPr>
        <p:spPr>
          <a:xfrm>
            <a:off x="8192083" y="1924722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E7F9CB-72C1-40BA-9C73-1249DCC7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672" y="2562457"/>
            <a:ext cx="368573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de complementación y localización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AA7D73A-86F5-4419-9F1A-6EC31C15D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283" y="2739428"/>
            <a:ext cx="260956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de diagnosis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28F06F48-206C-453B-910C-D82840EFD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473" y="3926623"/>
            <a:ext cx="914399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primer lugar, profundización de la situación del territorio y sus elementos, los cuales deben reconocerse y ser valorados debidamente. Y en segundo lugar, adquisición de la perspectiva espacial, en tanto el territorio es flexidimensional y no se limita a la escala local, pudiendo establecer interrelaciones con su entorno, así como realizar una valoración comparada de la situación entre espacios para avanzar hacia la idea de cohesión territorial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72BAD432-F588-4DD7-AAC3-CFCC308EF2D2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3507540" y="3362676"/>
            <a:ext cx="2584931" cy="56394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83AEB54-C413-4A11-9667-D5A148F4D000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6092471" y="3185704"/>
            <a:ext cx="2303593" cy="74091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565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53393FCA-EC0E-4F4F-9053-C766D4F9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962" y="1510821"/>
            <a:ext cx="3685736" cy="475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16840" algn="just">
              <a:lnSpc>
                <a:spcPct val="103000"/>
              </a:lnSpc>
              <a:spcBef>
                <a:spcPts val="570"/>
              </a:spcBef>
              <a:buClr>
                <a:srgbClr val="1D1D1B"/>
              </a:buClr>
              <a:buSzPts val="1100"/>
              <a:tabLst>
                <a:tab pos="864870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¿Qué interrelaciones hay entre los diferentes elementos que conforman vuestro pueblo/barrio?</a:t>
            </a:r>
          </a:p>
          <a:p>
            <a:pPr marR="116840" algn="just">
              <a:lnSpc>
                <a:spcPct val="103000"/>
              </a:lnSpc>
              <a:spcBef>
                <a:spcPts val="570"/>
              </a:spcBef>
              <a:buClr>
                <a:srgbClr val="1D1D1B"/>
              </a:buClr>
              <a:buSzPts val="1100"/>
              <a:tabLst>
                <a:tab pos="864870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Completa la siguiente tabla (elementos importantes de vuestro pueblo/barrio)</a:t>
            </a:r>
          </a:p>
          <a:p>
            <a:pPr marR="116840" algn="just">
              <a:lnSpc>
                <a:spcPct val="103000"/>
              </a:lnSpc>
              <a:spcBef>
                <a:spcPts val="570"/>
              </a:spcBef>
              <a:buClr>
                <a:srgbClr val="1D1D1B"/>
              </a:buClr>
              <a:buSzPts val="1100"/>
              <a:tabLst>
                <a:tab pos="864870" algn="l"/>
              </a:tabLst>
            </a:pPr>
            <a:r>
              <a:rPr lang="ca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¿</a:t>
            </a: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pueden mejorar las interrelaciones que tienen lugar en el territorio? ¿Cómo se podría mejorar la situación actual y el actual modelo territorial existente?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1C05152-D1B5-49A0-99C1-074334F72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976" y="1541704"/>
            <a:ext cx="4853361" cy="406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116840" algn="just">
              <a:lnSpc>
                <a:spcPct val="103000"/>
              </a:lnSpc>
              <a:spcBef>
                <a:spcPts val="570"/>
              </a:spcBef>
              <a:buClr>
                <a:srgbClr val="1D1D1B"/>
              </a:buClr>
              <a:buSzPts val="1100"/>
              <a:tabLst>
                <a:tab pos="864870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Para los ciudadanos y ciudadanas de la Comunitat Valenciana, ¿qué cosas de su comunidad pensáis que tiene valor? ¿Qué elementos de valor reconoces en tu pueblo/barrio?</a:t>
            </a:r>
          </a:p>
          <a:p>
            <a:pPr marR="116840" algn="just">
              <a:lnSpc>
                <a:spcPct val="103000"/>
              </a:lnSpc>
              <a:spcBef>
                <a:spcPts val="570"/>
              </a:spcBef>
              <a:buClr>
                <a:srgbClr val="1D1D1B"/>
              </a:buClr>
              <a:buSzPts val="1100"/>
              <a:tabLst>
                <a:tab pos="864870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Para vosotros/as, ¿qué cosas tiene que tener un pueblo/barrio y son importantes para el conjunto de ciudadanos y ciudadanas?</a:t>
            </a:r>
          </a:p>
          <a:p>
            <a:pPr marR="116840" algn="just">
              <a:lnSpc>
                <a:spcPct val="103000"/>
              </a:lnSpc>
              <a:spcBef>
                <a:spcPts val="570"/>
              </a:spcBef>
              <a:buClr>
                <a:srgbClr val="1D1D1B"/>
              </a:buClr>
              <a:buSzPts val="1100"/>
              <a:tabLst>
                <a:tab pos="864870" algn="l"/>
              </a:tabLst>
            </a:pPr>
            <a:r>
              <a:rPr lang="es-ES" sz="2200" spc="-35" dirty="0">
                <a:solidFill>
                  <a:srgbClr val="1D1D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Enumera los elementos que añadirías a tu pueblo/barrio.</a:t>
            </a:r>
          </a:p>
        </p:txBody>
      </p:sp>
      <p:sp>
        <p:nvSpPr>
          <p:cNvPr id="17" name="2 Marcador de contenido">
            <a:extLst>
              <a:ext uri="{FF2B5EF4-FFF2-40B4-BE49-F238E27FC236}">
                <a16:creationId xmlns:a16="http://schemas.microsoft.com/office/drawing/2014/main" id="{53028220-C719-436F-A398-B91A67641001}"/>
              </a:ext>
            </a:extLst>
          </p:cNvPr>
          <p:cNvSpPr txBox="1">
            <a:spLocks/>
          </p:cNvSpPr>
          <p:nvPr/>
        </p:nvSpPr>
        <p:spPr>
          <a:xfrm>
            <a:off x="2728522" y="1106639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2 Marcador de contenido">
            <a:extLst>
              <a:ext uri="{FF2B5EF4-FFF2-40B4-BE49-F238E27FC236}">
                <a16:creationId xmlns:a16="http://schemas.microsoft.com/office/drawing/2014/main" id="{46550959-EBA7-47E4-A75B-265F91965A10}"/>
              </a:ext>
            </a:extLst>
          </p:cNvPr>
          <p:cNvSpPr txBox="1">
            <a:spLocks/>
          </p:cNvSpPr>
          <p:nvPr/>
        </p:nvSpPr>
        <p:spPr>
          <a:xfrm>
            <a:off x="7383806" y="1050363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7 CuadroTexto">
            <a:extLst>
              <a:ext uri="{FF2B5EF4-FFF2-40B4-BE49-F238E27FC236}">
                <a16:creationId xmlns:a16="http://schemas.microsoft.com/office/drawing/2014/main" id="{D54D78A6-3965-4408-A612-BB2A13D45FD3}"/>
              </a:ext>
            </a:extLst>
          </p:cNvPr>
          <p:cNvSpPr txBox="1"/>
          <p:nvPr/>
        </p:nvSpPr>
        <p:spPr>
          <a:xfrm>
            <a:off x="1417976" y="315615"/>
            <a:ext cx="914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en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integral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tomadores/as de decisiones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1865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>
            <a:extLst>
              <a:ext uri="{FF2B5EF4-FFF2-40B4-BE49-F238E27FC236}">
                <a16:creationId xmlns:a16="http://schemas.microsoft.com/office/drawing/2014/main" id="{65F0EAC6-F791-44C7-A068-990E072CA5F4}"/>
              </a:ext>
            </a:extLst>
          </p:cNvPr>
          <p:cNvSpPr txBox="1"/>
          <p:nvPr/>
        </p:nvSpPr>
        <p:spPr>
          <a:xfrm>
            <a:off x="1523996" y="554154"/>
            <a:ext cx="914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Trabajo en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 integral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tomadores/as de decisiones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D9DA7F6F-4767-4D2C-B938-8DC895A6E0D2}"/>
              </a:ext>
            </a:extLst>
          </p:cNvPr>
          <p:cNvSpPr txBox="1">
            <a:spLocks/>
          </p:cNvSpPr>
          <p:nvPr/>
        </p:nvSpPr>
        <p:spPr>
          <a:xfrm>
            <a:off x="2834542" y="1345178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23632AF8-3CC8-4CEC-ACD9-A02535D5F251}"/>
              </a:ext>
            </a:extLst>
          </p:cNvPr>
          <p:cNvSpPr txBox="1">
            <a:spLocks/>
          </p:cNvSpPr>
          <p:nvPr/>
        </p:nvSpPr>
        <p:spPr>
          <a:xfrm>
            <a:off x="7489826" y="1288902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75E91546-9AE1-4314-95BD-A41A1E4D83FC}"/>
              </a:ext>
            </a:extLst>
          </p:cNvPr>
          <p:cNvSpPr/>
          <p:nvPr/>
        </p:nvSpPr>
        <p:spPr>
          <a:xfrm>
            <a:off x="3303559" y="1876503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2A3DAF25-E534-4BF4-910E-85E2C379ECFB}"/>
              </a:ext>
            </a:extLst>
          </p:cNvPr>
          <p:cNvSpPr/>
          <p:nvPr/>
        </p:nvSpPr>
        <p:spPr>
          <a:xfrm>
            <a:off x="8192083" y="1831957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F96E9C5-EBA2-471E-A385-834E8B4EE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672" y="2469692"/>
            <a:ext cx="368573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de complementación y localización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1E818EE-D3FF-4643-BE86-A2073AFC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1283" y="2646663"/>
            <a:ext cx="260956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Tarea de diagnosis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3804C6-B86D-4920-8DDD-C534A538B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473" y="4552703"/>
            <a:ext cx="9143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las finalidades del grupo anterior, se le añade la necesidad de potenciar la lectura de coordinación (tanto horizontal como vertical) así como las bondades de la perspectiva integral frente a las lecturas sectoriales a la hora de abordar las realidades territoriales 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EA8C412C-0E91-4227-B0D3-F19F6434C708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3507540" y="3269911"/>
            <a:ext cx="2584931" cy="128279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3FB883E-6F67-446E-A0E0-5F822CFBE254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6092471" y="3092939"/>
            <a:ext cx="2303593" cy="1459764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67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>
            <a:extLst>
              <a:ext uri="{FF2B5EF4-FFF2-40B4-BE49-F238E27FC236}">
                <a16:creationId xmlns:a16="http://schemas.microsoft.com/office/drawing/2014/main" id="{1320F3EC-2127-4275-A65A-75ADE18A5270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"/>
          <a:stretch/>
        </p:blipFill>
        <p:spPr bwMode="auto">
          <a:xfrm rot="21600000">
            <a:off x="1710776" y="3128328"/>
            <a:ext cx="4248000" cy="27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>
            <a:extLst>
              <a:ext uri="{FF2B5EF4-FFF2-40B4-BE49-F238E27FC236}">
                <a16:creationId xmlns:a16="http://schemas.microsoft.com/office/drawing/2014/main" id="{F245A872-D211-4646-B3FD-2F43B50C459D}"/>
              </a:ext>
            </a:extLst>
          </p:cNvPr>
          <p:cNvSpPr/>
          <p:nvPr/>
        </p:nvSpPr>
        <p:spPr>
          <a:xfrm>
            <a:off x="6026475" y="3663235"/>
            <a:ext cx="45719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parte propositiva basada en la cartografía pretende una reflexión de carácter espacial, en la que se parte de un territorio con una configuración concreta sobre que la debe trabajarse. </a:t>
            </a:r>
            <a:endParaRPr lang="es-A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4AEF6B1-9A17-41CA-A2C9-11D9599BEE98}"/>
              </a:ext>
            </a:extLst>
          </p:cNvPr>
          <p:cNvSpPr/>
          <p:nvPr/>
        </p:nvSpPr>
        <p:spPr>
          <a:xfrm>
            <a:off x="2682130" y="240278"/>
            <a:ext cx="701601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795" algn="ctr">
              <a:spcBef>
                <a:spcPts val="530"/>
              </a:spcBef>
              <a:spcAft>
                <a:spcPts val="0"/>
              </a:spcAft>
            </a:pPr>
            <a:r>
              <a:rPr lang="es-ES" sz="2300" b="1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Para primaria: Trabajemos</a:t>
            </a:r>
            <a:r>
              <a:rPr lang="ca-ES" sz="2300" b="1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el mapa</a:t>
            </a:r>
            <a:endParaRPr lang="es-ES" sz="23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15"/>
              </a:spcBef>
              <a:spcAft>
                <a:spcPts val="0"/>
              </a:spcAft>
            </a:pPr>
            <a:r>
              <a:rPr lang="es-ES" sz="2800" b="1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s-ES" sz="20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Os propongo un reto: rodead sobre el mapa </a:t>
            </a:r>
            <a:r>
              <a:rPr lang="es-ES" sz="2000" spc="-35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todo lo que encontréis </a:t>
            </a:r>
            <a:r>
              <a:rPr lang="es-ES" sz="2000" spc="-35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necesario para el pueblo/barrio.</a:t>
            </a:r>
          </a:p>
          <a:p>
            <a:pPr marL="342900" indent="-342900" algn="just">
              <a:spcBef>
                <a:spcPts val="15"/>
              </a:spcBef>
              <a:buFontTx/>
              <a:buChar char="-"/>
            </a:pPr>
            <a:r>
              <a:rPr lang="es-E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¡Pensad! ¿Qué elementos socioeconómicos, culturales y medioambientales creéis que son necesarios y por qué hacen mejorar el territorio? Ordenadlos.</a:t>
            </a:r>
          </a:p>
          <a:p>
            <a:pPr marL="285750" indent="-285750" algn="just">
              <a:spcBef>
                <a:spcPts val="15"/>
              </a:spcBef>
              <a:buFontTx/>
              <a:buChar char="-"/>
            </a:pPr>
            <a:r>
              <a:rPr lang="es-ES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 solo os queda dibujar en el mapa todos los elementos que habéis considerado necesarios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128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2 Grupo"/>
          <p:cNvGrpSpPr/>
          <p:nvPr/>
        </p:nvGrpSpPr>
        <p:grpSpPr>
          <a:xfrm>
            <a:off x="332750" y="260020"/>
            <a:ext cx="5426920" cy="6492875"/>
            <a:chOff x="269687" y="0"/>
            <a:chExt cx="5486400" cy="68580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96" t="9666" r="16269" b="4139"/>
            <a:stretch/>
          </p:blipFill>
          <p:spPr bwMode="auto">
            <a:xfrm>
              <a:off x="269687" y="1438014"/>
              <a:ext cx="5486400" cy="5419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687" y="0"/>
              <a:ext cx="5486400" cy="1438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1 CuadroTexto"/>
          <p:cNvSpPr txBox="1"/>
          <p:nvPr/>
        </p:nvSpPr>
        <p:spPr>
          <a:xfrm>
            <a:off x="6059604" y="351545"/>
            <a:ext cx="59094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ts val="3000"/>
              </a:lnSpc>
              <a:spcAft>
                <a:spcPts val="2400"/>
              </a:spcAft>
            </a:pPr>
            <a:r>
              <a:rPr lang="ca-ES" sz="2400" u="sng">
                <a:latin typeface="Arial Narrow" panose="020B0606020202030204" pitchFamily="34" charset="0"/>
              </a:rPr>
              <a:t>La consecució dels </a:t>
            </a:r>
            <a:r>
              <a:rPr lang="ca-ES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objectius</a:t>
            </a:r>
            <a:r>
              <a:rPr lang="ca-ES" sz="2400" u="sng">
                <a:latin typeface="Arial Narrow" panose="020B0606020202030204" pitchFamily="34" charset="0"/>
              </a:rPr>
              <a:t> de la </a:t>
            </a:r>
            <a:r>
              <a:rPr lang="ca-ES" sz="2400" b="1" u="sng">
                <a:latin typeface="Arial Narrow" panose="020B0606020202030204" pitchFamily="34" charset="0"/>
              </a:rPr>
              <a:t>Càtedra de Cultura Territorial Valenciana</a:t>
            </a:r>
            <a:r>
              <a:rPr lang="ca-ES" sz="2400" u="sng">
                <a:latin typeface="Arial Narrow" panose="020B0606020202030204" pitchFamily="34" charset="0"/>
              </a:rPr>
              <a:t> passa per la realització d’una sèrie d’</a:t>
            </a:r>
            <a:r>
              <a:rPr lang="ca-ES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activitats</a:t>
            </a:r>
            <a:r>
              <a:rPr lang="ca-ES" sz="2400" u="sng">
                <a:latin typeface="Arial Narrow" panose="020B0606020202030204" pitchFamily="34" charset="0"/>
              </a:rPr>
              <a:t> i </a:t>
            </a:r>
            <a:r>
              <a:rPr lang="ca-ES" sz="24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iniciatives</a:t>
            </a:r>
            <a:r>
              <a:rPr lang="ca-ES" sz="2400">
                <a:latin typeface="Arial Narrow" panose="020B0606020202030204" pitchFamily="34" charset="0"/>
              </a:rPr>
              <a:t>:</a:t>
            </a:r>
          </a:p>
          <a:p>
            <a:pPr marL="285750" indent="-285750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200" b="1" i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Estudis</a:t>
            </a: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i </a:t>
            </a:r>
            <a:r>
              <a:rPr lang="ca-ES" sz="2200" b="1" i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investigacions;</a:t>
            </a: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tant d’anàlisi com de diagnòstic, de pronòstic  i  prospectiva</a:t>
            </a:r>
          </a:p>
          <a:p>
            <a:pPr marL="285750" indent="-285750" algn="just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Activitats </a:t>
            </a:r>
            <a:r>
              <a:rPr lang="ca-ES" sz="2200" b="1" i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formatives</a:t>
            </a: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ca-ES" sz="2200" b="1" i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divulgatives</a:t>
            </a: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i de </a:t>
            </a:r>
            <a:r>
              <a:rPr lang="ca-ES" sz="2200" b="1" i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conscienciació</a:t>
            </a: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de la societat</a:t>
            </a:r>
          </a:p>
          <a:p>
            <a:pPr marL="285750" indent="-285750" algn="just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Convertir-se en </a:t>
            </a:r>
            <a:r>
              <a:rPr lang="ca-ES" sz="2200" b="1" i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espai de reflexió </a:t>
            </a:r>
            <a:r>
              <a:rPr lang="ca-ES" sz="220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(també a través de la Web) sobre qüestions de Política Territorial, on es reunisquen experts, prenedors de decisions, actors del territori i ciutadania</a:t>
            </a:r>
          </a:p>
          <a:p>
            <a:pPr algn="ctr" fontAlgn="base">
              <a:spcBef>
                <a:spcPts val="1200"/>
              </a:spcBef>
            </a:pPr>
            <a:r>
              <a:rPr lang="ca-ES" sz="2400" b="1" i="1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Per a poder ajudar a establir nou vincles i aliances entre col·lectius, actors públics i privats, interessats en el desenvolupament territorial i la seua planificació</a:t>
            </a:r>
          </a:p>
        </p:txBody>
      </p:sp>
    </p:spTree>
    <p:extLst>
      <p:ext uri="{BB962C8B-B14F-4D97-AF65-F5344CB8AC3E}">
        <p14:creationId xmlns:p14="http://schemas.microsoft.com/office/powerpoint/2010/main" val="2878015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992A920-1B60-48A0-B300-D9B4CD2C95B3}"/>
              </a:ext>
            </a:extLst>
          </p:cNvPr>
          <p:cNvSpPr txBox="1"/>
          <p:nvPr/>
        </p:nvSpPr>
        <p:spPr>
          <a:xfrm>
            <a:off x="1669826" y="1151230"/>
            <a:ext cx="4572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Equipos temáticos:</a:t>
            </a:r>
          </a:p>
          <a:p>
            <a:pPr marL="285750" indent="-285750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Anota las propuestas que hace tu equipo en cada parcela</a:t>
            </a:r>
          </a:p>
          <a:p>
            <a:pPr marL="285750" indent="-285750" algn="just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os ofrece el equipo tomadores/as de decisiones?</a:t>
            </a:r>
          </a:p>
          <a:p>
            <a:pPr algn="just"/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Anota la propuesta que habéis elegido entre todos los equipos. ¿Por qué esta es la mejor?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1614B2-995E-4858-9AE0-48942ECCCB17}"/>
              </a:ext>
            </a:extLst>
          </p:cNvPr>
          <p:cNvSpPr txBox="1"/>
          <p:nvPr/>
        </p:nvSpPr>
        <p:spPr>
          <a:xfrm>
            <a:off x="6225418" y="994137"/>
            <a:ext cx="45720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Equipos integral:</a:t>
            </a:r>
          </a:p>
          <a:p>
            <a:pPr marL="285750" indent="-285750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Anota las propuestas que hacen el resto de equipos en cada parcela</a:t>
            </a:r>
          </a:p>
          <a:p>
            <a:pPr marL="285750" indent="-285750" algn="just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todo lo que os han propuesto, ¿qué decidís hacer en el pueblo/barrio?</a:t>
            </a:r>
          </a:p>
          <a:p>
            <a:pPr algn="just"/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Anota la propuesta que habéis elegido entre todos los equipos. ¿Por qué esta es la mejor?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7F63E9-D7D3-43C0-9EAB-DE8E75E582F9}"/>
              </a:ext>
            </a:extLst>
          </p:cNvPr>
          <p:cNvSpPr txBox="1"/>
          <p:nvPr/>
        </p:nvSpPr>
        <p:spPr>
          <a:xfrm>
            <a:off x="2827144" y="4908539"/>
            <a:ext cx="6537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Simulación de un proceso de toma de decisiones, donde es fundamental la cooperación y la lectura integral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37116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F3E55B8-C5EB-4C4A-BD5E-68CAF29E4448}"/>
              </a:ext>
            </a:extLst>
          </p:cNvPr>
          <p:cNvSpPr/>
          <p:nvPr/>
        </p:nvSpPr>
        <p:spPr>
          <a:xfrm>
            <a:off x="1983597" y="782376"/>
            <a:ext cx="699926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0"/>
              </a:spcAft>
              <a:buClr>
                <a:srgbClr val="1D1D1B"/>
              </a:buClr>
              <a:buSzPts val="1100"/>
              <a:tabLst>
                <a:tab pos="288290" algn="l"/>
              </a:tabLst>
            </a:pPr>
            <a:r>
              <a:rPr lang="es-ES" sz="2300" b="1" dirty="0">
                <a:solidFill>
                  <a:srgbClr val="1D1D1B"/>
                </a:solidFill>
                <a:latin typeface="Times New Roman" panose="02020603050405020304" pitchFamily="18" charset="0"/>
                <a:ea typeface="Lucida Sans" panose="020B0602030504020204" pitchFamily="34" charset="0"/>
                <a:cs typeface="Times New Roman" panose="02020603050405020304" pitchFamily="18" charset="0"/>
              </a:rPr>
              <a:t>Para Secundaria: Una discusión… ¡territorial!</a:t>
            </a:r>
            <a:endParaRPr lang="es-ES" sz="2300" b="1" dirty="0">
              <a:latin typeface="Times New Roman" panose="02020603050405020304" pitchFamily="18" charset="0"/>
              <a:ea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5111DD03-4650-4C1C-92E2-84331C5EABC6}"/>
              </a:ext>
            </a:extLst>
          </p:cNvPr>
          <p:cNvSpPr txBox="1"/>
          <p:nvPr/>
        </p:nvSpPr>
        <p:spPr>
          <a:xfrm>
            <a:off x="1285461" y="1587632"/>
            <a:ext cx="96210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finalidad del debate es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una propuesta de mejora del modelo territorial fundamentado en el conocimiento y diagnóstico de los elementos territoriales existentes. </a:t>
            </a:r>
          </a:p>
          <a:p>
            <a:pPr algn="just"/>
            <a:endParaRPr lang="es-E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podría dedicar una sesión adicional a esta propuesta didáctica e incluir en el debate las características presentes en territorios vecinos al municipio/barrio representado. También se podría llevar a cabo el debate teniendo en cuenta cuál o cuáles son los órganos competentes de la toma de decisiones según las materias y demandas solicitadas. </a:t>
            </a:r>
          </a:p>
          <a:p>
            <a:pPr algn="just"/>
            <a:endParaRPr 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trata de </a:t>
            </a:r>
            <a:r>
              <a:rPr 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las bases para la redacción de la propuesta conjunta que cerrará esta actividad.</a:t>
            </a:r>
          </a:p>
        </p:txBody>
      </p:sp>
    </p:spTree>
    <p:extLst>
      <p:ext uri="{BB962C8B-B14F-4D97-AF65-F5344CB8AC3E}">
        <p14:creationId xmlns:p14="http://schemas.microsoft.com/office/powerpoint/2010/main" val="419057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1D7FA1-5F4F-41E2-9FC3-6F7DCCDFCE47}"/>
              </a:ext>
            </a:extLst>
          </p:cNvPr>
          <p:cNvSpPr/>
          <p:nvPr/>
        </p:nvSpPr>
        <p:spPr>
          <a:xfrm>
            <a:off x="4442502" y="824892"/>
            <a:ext cx="301076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300" b="1" dirty="0">
                <a:solidFill>
                  <a:srgbClr val="1D1D1B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Actividades de debate </a:t>
            </a:r>
            <a:endParaRPr 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DF42685-A8E5-4931-B03B-C689CFDA567F}"/>
              </a:ext>
            </a:extLst>
          </p:cNvPr>
          <p:cNvSpPr txBox="1"/>
          <p:nvPr/>
        </p:nvSpPr>
        <p:spPr>
          <a:xfrm>
            <a:off x="1378226" y="1248274"/>
            <a:ext cx="457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Equipos temáticos:</a:t>
            </a:r>
          </a:p>
          <a:p>
            <a:pPr marL="285750" indent="-285750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Anota las propuestas que hace tu equipo para vuestro territorio. Añadid tantas como estiméis oportunas</a:t>
            </a:r>
          </a:p>
          <a:p>
            <a:pPr marL="285750" indent="-285750" algn="just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os ofrece el equipo tomadores/as de decisiones?</a:t>
            </a:r>
          </a:p>
          <a:p>
            <a:pPr algn="just"/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Anota la propuesta que habéis elegido entre todos los equipos. ¿Por qué esta es la mejor?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22370E-2B5F-470B-8CD4-AF87CC91E73F}"/>
              </a:ext>
            </a:extLst>
          </p:cNvPr>
          <p:cNvSpPr txBox="1"/>
          <p:nvPr/>
        </p:nvSpPr>
        <p:spPr>
          <a:xfrm>
            <a:off x="5947883" y="1245928"/>
            <a:ext cx="457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Equipos integral:</a:t>
            </a:r>
          </a:p>
          <a:p>
            <a:pPr marL="285750" indent="-285750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Anota las propuestas que hacen el resto de equipos para vuestro territorio.</a:t>
            </a:r>
          </a:p>
          <a:p>
            <a:pPr marL="285750" indent="-285750" algn="just">
              <a:buFontTx/>
              <a:buChar char="-"/>
            </a:pPr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todas las propuestas planteadas, ¿qué decidís hacer en el vuestro territorio?</a:t>
            </a:r>
          </a:p>
          <a:p>
            <a:pPr algn="just"/>
            <a:r>
              <a:rPr lang="es-E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Anota la propuesta que habéis elegido entre todos los equipos. ¿Por qué esta es la mejor?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3738D5-0B7E-4903-85C5-A9927CCAF9E4}"/>
              </a:ext>
            </a:extLst>
          </p:cNvPr>
          <p:cNvSpPr txBox="1"/>
          <p:nvPr/>
        </p:nvSpPr>
        <p:spPr>
          <a:xfrm>
            <a:off x="2897538" y="5298727"/>
            <a:ext cx="6458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Proceso de toma de decisiones para la elaboración de la propuesta de mejora a presentar en la administración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312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B5B15AD-0BC6-405A-9A14-CD80417F94B7}"/>
              </a:ext>
            </a:extLst>
          </p:cNvPr>
          <p:cNvSpPr/>
          <p:nvPr/>
        </p:nvSpPr>
        <p:spPr>
          <a:xfrm>
            <a:off x="1981200" y="187675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Bloque Final: Actividades de Recopilación (AR) y Actividades de Ampliación (AA)</a:t>
            </a:r>
          </a:p>
        </p:txBody>
      </p:sp>
    </p:spTree>
    <p:extLst>
      <p:ext uri="{BB962C8B-B14F-4D97-AF65-F5344CB8AC3E}">
        <p14:creationId xmlns:p14="http://schemas.microsoft.com/office/powerpoint/2010/main" val="971715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EC094B8-9B50-490A-B5C9-9A8FC234962E}"/>
              </a:ext>
            </a:extLst>
          </p:cNvPr>
          <p:cNvSpPr txBox="1">
            <a:spLocks/>
          </p:cNvSpPr>
          <p:nvPr/>
        </p:nvSpPr>
        <p:spPr>
          <a:xfrm>
            <a:off x="1522166" y="913380"/>
            <a:ext cx="8792307" cy="561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2200" b="1" dirty="0"/>
          </a:p>
          <a:p>
            <a:pPr algn="just"/>
            <a:r>
              <a:rPr lang="es-ES" sz="2200" b="1" dirty="0"/>
              <a:t>Finalidad deseada: </a:t>
            </a:r>
            <a:r>
              <a:rPr lang="es-ES" sz="2200" dirty="0"/>
              <a:t>Consolidación de los conocimientos y actitudes adquiridos a lo largo de la Unidad Didáctica, así como potenciar la curiosidad y continuidad de las reflexiones fuera del aula, haciendo uso de los diferentes recursos y elementos complementarios a la unidad. </a:t>
            </a:r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r>
              <a:rPr lang="es-ES" sz="2200" b="1" dirty="0"/>
              <a:t>Objetivo:</a:t>
            </a:r>
            <a:r>
              <a:rPr lang="es-ES" sz="2200" dirty="0"/>
              <a:t> Lograr mantener la cuestión territorial viva entre etapas formativas, así como a posterior incorporarlo a la rutina individual como base para el empoderamiento social</a:t>
            </a:r>
            <a:endParaRPr lang="es-ES" sz="2200" b="1" dirty="0"/>
          </a:p>
          <a:p>
            <a:pPr algn="just"/>
            <a:endParaRPr lang="es-ES" sz="2200" dirty="0"/>
          </a:p>
          <a:p>
            <a:pPr algn="just"/>
            <a:endParaRPr lang="es-ES" sz="2200" dirty="0"/>
          </a:p>
          <a:p>
            <a:pPr algn="just"/>
            <a:endParaRPr lang="es-ES" b="1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13165031-B53F-4451-B76C-71131DBE66DD}"/>
              </a:ext>
            </a:extLst>
          </p:cNvPr>
          <p:cNvSpPr/>
          <p:nvPr/>
        </p:nvSpPr>
        <p:spPr>
          <a:xfrm>
            <a:off x="5714337" y="2770314"/>
            <a:ext cx="407963" cy="101287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670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>
            <a:extLst>
              <a:ext uri="{FF2B5EF4-FFF2-40B4-BE49-F238E27FC236}">
                <a16:creationId xmlns:a16="http://schemas.microsoft.com/office/drawing/2014/main" id="{74C206EC-7F90-44CB-ABF7-B1B587C4B21B}"/>
              </a:ext>
            </a:extLst>
          </p:cNvPr>
          <p:cNvSpPr txBox="1"/>
          <p:nvPr/>
        </p:nvSpPr>
        <p:spPr>
          <a:xfrm>
            <a:off x="1351715" y="872206"/>
            <a:ext cx="914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actividades de Recopilación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2DCD1922-EAE1-44D4-8E87-B6B2C6C733CD}"/>
              </a:ext>
            </a:extLst>
          </p:cNvPr>
          <p:cNvSpPr txBox="1">
            <a:spLocks/>
          </p:cNvSpPr>
          <p:nvPr/>
        </p:nvSpPr>
        <p:spPr>
          <a:xfrm>
            <a:off x="2662261" y="1663230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15E792CD-6923-442E-82A2-22E3EF7D0DC2}"/>
              </a:ext>
            </a:extLst>
          </p:cNvPr>
          <p:cNvSpPr txBox="1">
            <a:spLocks/>
          </p:cNvSpPr>
          <p:nvPr/>
        </p:nvSpPr>
        <p:spPr>
          <a:xfrm>
            <a:off x="7317545" y="1606954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6DC050CD-2E64-4D2F-B389-9D7FA12290B7}"/>
              </a:ext>
            </a:extLst>
          </p:cNvPr>
          <p:cNvSpPr/>
          <p:nvPr/>
        </p:nvSpPr>
        <p:spPr>
          <a:xfrm>
            <a:off x="3131278" y="2194555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A2395401-A444-4060-B5E8-DE932E5D2D16}"/>
              </a:ext>
            </a:extLst>
          </p:cNvPr>
          <p:cNvSpPr/>
          <p:nvPr/>
        </p:nvSpPr>
        <p:spPr>
          <a:xfrm>
            <a:off x="8019802" y="2150009"/>
            <a:ext cx="407963" cy="59318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81C6996-209A-4512-B553-55481C715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391" y="2787744"/>
            <a:ext cx="368573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Consolidación de conocimientos y actitudes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4D6C571-125A-4C58-ADE9-85CCE8A7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9002" y="2787743"/>
            <a:ext cx="343605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3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Consolidación de conocimientos y actitudes</a:t>
            </a:r>
            <a:endParaRPr lang="es-ES" altLang="es-E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BFC7355-2B28-4669-8429-0489D0EC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8192" y="5040032"/>
            <a:ext cx="914399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Repetición de las preguntas realizadas al comienzo de la unidad didáctica, aumentando el nivel de respuesta, y consolidando aquellas que previamente se habían contemplando </a:t>
            </a:r>
            <a:r>
              <a:rPr lang="es-ES" altLang="es-ES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Construcción del conocimiento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2C0FEFB-0872-4287-9059-1FB20034AEBE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3335259" y="3587963"/>
            <a:ext cx="2584931" cy="145206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2E8646E-DAB1-464C-90B6-E3FE2DDD9E0B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5920190" y="3587962"/>
            <a:ext cx="2716838" cy="14520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02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F9FC383-B92D-4A45-B136-B6683BC9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62" t="22978" r="55846" b="19010"/>
          <a:stretch/>
        </p:blipFill>
        <p:spPr>
          <a:xfrm>
            <a:off x="2397828" y="1449000"/>
            <a:ext cx="2148866" cy="39613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660358-1DFF-4508-8891-1841069F1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615" t="22945" r="24308" b="18189"/>
          <a:stretch/>
        </p:blipFill>
        <p:spPr>
          <a:xfrm>
            <a:off x="7040168" y="1449000"/>
            <a:ext cx="2521928" cy="3960000"/>
          </a:xfrm>
          <a:prstGeom prst="rect">
            <a:avLst/>
          </a:prstGeom>
        </p:spPr>
      </p:pic>
      <p:sp>
        <p:nvSpPr>
          <p:cNvPr id="9" name="7 CuadroTexto">
            <a:extLst>
              <a:ext uri="{FF2B5EF4-FFF2-40B4-BE49-F238E27FC236}">
                <a16:creationId xmlns:a16="http://schemas.microsoft.com/office/drawing/2014/main" id="{5F56F74D-3D77-4A50-813E-2B78EAA0C3DA}"/>
              </a:ext>
            </a:extLst>
          </p:cNvPr>
          <p:cNvSpPr txBox="1"/>
          <p:nvPr/>
        </p:nvSpPr>
        <p:spPr>
          <a:xfrm>
            <a:off x="1497489" y="416363"/>
            <a:ext cx="9144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actividades de Ampliación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A56BD75E-A02C-473B-A871-0FD0D4835003}"/>
              </a:ext>
            </a:extLst>
          </p:cNvPr>
          <p:cNvSpPr txBox="1">
            <a:spLocks/>
          </p:cNvSpPr>
          <p:nvPr/>
        </p:nvSpPr>
        <p:spPr>
          <a:xfrm>
            <a:off x="2808035" y="982304"/>
            <a:ext cx="1345998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8FD6ADD3-C93C-4974-B0CF-9CEA684BD635}"/>
              </a:ext>
            </a:extLst>
          </p:cNvPr>
          <p:cNvSpPr txBox="1">
            <a:spLocks/>
          </p:cNvSpPr>
          <p:nvPr/>
        </p:nvSpPr>
        <p:spPr>
          <a:xfrm>
            <a:off x="7463319" y="926028"/>
            <a:ext cx="1812479" cy="46441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endParaRPr lang="es-E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B3B1EF7-F379-406B-A4C6-48B7F0FCB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966" y="5470915"/>
            <a:ext cx="91439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 defTabSz="914400"/>
            <a:r>
              <a:rPr lang="es-ES" altLang="es-E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Primeras valoraciones (adaptadas a cada etapa) a nivel regional como espacio en el que se contextualiza su territorio (el ámbito local de trabajo)</a:t>
            </a:r>
            <a:endParaRPr lang="es-ES" altLang="es-E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289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8BA02C0-B77A-4C73-B467-AE13A772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679117"/>
            <a:ext cx="9144000" cy="5980099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Principio de mejora continua como filosofía de trabajo:</a:t>
            </a:r>
          </a:p>
          <a:p>
            <a:pPr algn="just"/>
            <a:r>
              <a:rPr lang="es-ES" dirty="0"/>
              <a:t>- Cuestionarios en la web de la CCTV, en la sección de las Unidades Didácticas (</a:t>
            </a:r>
            <a:r>
              <a:rPr lang="es-ES" dirty="0">
                <a:hlinkClick r:id="rId2"/>
              </a:rPr>
              <a:t>http://catedractv.es/unidades-didacticas/</a:t>
            </a:r>
            <a:r>
              <a:rPr lang="es-ES" dirty="0"/>
              <a:t>) para recoger la valoración del profesorado que desarrolle las Unidades Didácticas y así mejorar la propuesta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Compromiso con la continuidad de la actividad:</a:t>
            </a:r>
          </a:p>
          <a:p>
            <a:pPr algn="just"/>
            <a:r>
              <a:rPr lang="es-ES" dirty="0"/>
              <a:t>- Con el fin de poder desarrollar la unidad en futuros cursos, minimizando costes ambientales, se habilitan las unidades en la web de la CCTV para su posible realización</a:t>
            </a:r>
          </a:p>
        </p:txBody>
      </p:sp>
    </p:spTree>
    <p:extLst>
      <p:ext uri="{BB962C8B-B14F-4D97-AF65-F5344CB8AC3E}">
        <p14:creationId xmlns:p14="http://schemas.microsoft.com/office/powerpoint/2010/main" val="3024202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0DE8422F-48A3-4E70-B83C-DFFF6C6140B9}"/>
              </a:ext>
            </a:extLst>
          </p:cNvPr>
          <p:cNvGrpSpPr/>
          <p:nvPr/>
        </p:nvGrpSpPr>
        <p:grpSpPr>
          <a:xfrm>
            <a:off x="2406869" y="1784631"/>
            <a:ext cx="7042358" cy="4121575"/>
            <a:chOff x="1407460" y="-756799"/>
            <a:chExt cx="7609853" cy="4853211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28F645A6-2565-4DAB-A47C-FCF30E620C5B}"/>
                </a:ext>
              </a:extLst>
            </p:cNvPr>
            <p:cNvGrpSpPr/>
            <p:nvPr/>
          </p:nvGrpSpPr>
          <p:grpSpPr>
            <a:xfrm>
              <a:off x="1407460" y="-756799"/>
              <a:ext cx="7609853" cy="3260599"/>
              <a:chOff x="1365419" y="1644880"/>
              <a:chExt cx="7609853" cy="3260599"/>
            </a:xfrm>
          </p:grpSpPr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FA1AF3D4-2574-4885-8A48-FC48E25F5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65419" y="1644880"/>
                <a:ext cx="3848637" cy="3258005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54E548DC-3453-4EFA-BD10-EE7790514C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4056" y="1644880"/>
                <a:ext cx="3761216" cy="3260599"/>
              </a:xfrm>
              <a:prstGeom prst="rect">
                <a:avLst/>
              </a:prstGeom>
            </p:spPr>
          </p:pic>
        </p:grpSp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21F3DF5-CB66-4C2A-BBED-08A33775E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7460" y="3314344"/>
              <a:ext cx="7609853" cy="782068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D554102B-6F8E-4198-B08A-EB6A488D2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7460" y="2471196"/>
              <a:ext cx="3347420" cy="864846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A6038345-7EC8-48F1-89F0-442ECA8A2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50295" y="2471196"/>
              <a:ext cx="4167017" cy="873916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41A87100-F02E-4DCD-A55B-699BA1B8A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67418" y="2471197"/>
              <a:ext cx="596633" cy="864845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B672EAA5-1485-4BB7-A8AE-840EE8926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6709" y="2864067"/>
              <a:ext cx="265489" cy="120102"/>
            </a:xfrm>
            <a:prstGeom prst="rect">
              <a:avLst/>
            </a:prstGeom>
          </p:spPr>
        </p:pic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09B2CD45-973A-4245-AF7A-D156F2B6C7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0" y="127591"/>
            <a:ext cx="6210872" cy="159488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F316AEC-2A2A-41C8-85A1-A757B29150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6924" y="224162"/>
            <a:ext cx="5588875" cy="13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24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89" y="222046"/>
            <a:ext cx="7126852" cy="60996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938" y="2847415"/>
            <a:ext cx="6716062" cy="401058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86335" y="6382420"/>
            <a:ext cx="4218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4"/>
              </a:rPr>
              <a:t>https://catedractv.es/unidades-didacticas/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28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96656"/>
            <a:ext cx="10515600" cy="875096"/>
          </a:xfrm>
        </p:spPr>
        <p:txBody>
          <a:bodyPr/>
          <a:lstStyle/>
          <a:p>
            <a:pPr algn="ctr"/>
            <a:r>
              <a:rPr lang="es-ES" b="1" i="1" dirty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923" y="1530962"/>
            <a:ext cx="11435255" cy="5232448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Fomentar el conocimiento sobre </a:t>
            </a:r>
            <a:r>
              <a:rPr lang="es-ES" sz="2400" b="1" cap="small" dirty="0"/>
              <a:t>el territorio y su potencial como herramienta educativa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Favorecer la </a:t>
            </a:r>
            <a:r>
              <a:rPr lang="es-ES" sz="2400" b="1" cap="small" dirty="0"/>
              <a:t>inclusión del territorio </a:t>
            </a:r>
            <a:r>
              <a:rPr lang="es-ES" sz="2400" cap="small" dirty="0"/>
              <a:t>(desde un punto de vista tanto teórico como práctico) en la educación básica obligatoria; </a:t>
            </a:r>
            <a:r>
              <a:rPr lang="es-ES" sz="2400" b="1" cap="small" dirty="0"/>
              <a:t>en las enseñanzas primaria y secundaria</a:t>
            </a:r>
            <a:r>
              <a:rPr lang="es-ES" sz="2400" cap="small" dirty="0"/>
              <a:t>.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Potenciar una </a:t>
            </a:r>
            <a:r>
              <a:rPr lang="es-ES" sz="2400" b="1" cap="small" dirty="0"/>
              <a:t>mayor cultura territorial </a:t>
            </a:r>
            <a:r>
              <a:rPr lang="es-ES" sz="2400" cap="small" dirty="0"/>
              <a:t>entre el alumnado y también entre el profesorado.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Contribuir a fomentar desde edades tempranas la </a:t>
            </a:r>
            <a:r>
              <a:rPr lang="es-ES" sz="2400" b="1" cap="small" dirty="0"/>
              <a:t>participación</a:t>
            </a:r>
            <a:r>
              <a:rPr lang="es-ES" sz="2400" cap="small" dirty="0"/>
              <a:t> como pilar fundamental para un adecuado gobierno y gestión de nuestro territorio (</a:t>
            </a:r>
            <a:r>
              <a:rPr lang="es-ES" sz="2400" b="1" i="1" cap="small" dirty="0"/>
              <a:t>empoderamiento</a:t>
            </a:r>
            <a:r>
              <a:rPr lang="es-ES" sz="2400" cap="small" dirty="0"/>
              <a:t>)</a:t>
            </a:r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Generar actitudes proclives al </a:t>
            </a:r>
            <a:r>
              <a:rPr lang="es-ES" sz="2400" b="1" i="1" cap="small" dirty="0"/>
              <a:t>conocimiento y reconocimiento del espacio de vida </a:t>
            </a:r>
            <a:r>
              <a:rPr lang="es-ES" sz="2400" cap="small" dirty="0"/>
              <a:t>con el que establecer </a:t>
            </a:r>
            <a:r>
              <a:rPr lang="es-ES" sz="2400" b="1" i="1" cap="small" dirty="0"/>
              <a:t>vínculos</a:t>
            </a:r>
            <a:r>
              <a:rPr lang="es-ES" sz="2400" cap="small" dirty="0"/>
              <a:t>, tanto </a:t>
            </a:r>
            <a:r>
              <a:rPr lang="es-ES" sz="2400" b="1" i="1" cap="small" dirty="0"/>
              <a:t>materiales</a:t>
            </a:r>
            <a:r>
              <a:rPr lang="es-ES" sz="2400" cap="small" dirty="0"/>
              <a:t> (a través del conocimiento) como </a:t>
            </a:r>
            <a:r>
              <a:rPr lang="es-ES" sz="2400" b="1" i="1" cap="small" dirty="0"/>
              <a:t>simbólicos</a:t>
            </a:r>
            <a:r>
              <a:rPr lang="es-ES" sz="2400" cap="small" dirty="0"/>
              <a:t> (a partir del querer qué hacer con su espacio de vida): el </a:t>
            </a:r>
            <a:r>
              <a:rPr lang="es-ES" sz="2400" b="1" i="1" cap="small" dirty="0"/>
              <a:t>sentido de pertenencia</a:t>
            </a:r>
            <a:endParaRPr lang="es-ES" sz="2400" cap="small" dirty="0"/>
          </a:p>
          <a:p>
            <a:pPr marL="514350" lvl="0" indent="-5143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romanUcPeriod"/>
            </a:pPr>
            <a:r>
              <a:rPr lang="es-ES" sz="2400" cap="small" dirty="0"/>
              <a:t>Avanzar hacia la idea de </a:t>
            </a:r>
            <a:r>
              <a:rPr lang="es-ES" sz="2400" b="1" cap="small" dirty="0"/>
              <a:t>educación por proyectos </a:t>
            </a:r>
            <a:r>
              <a:rPr lang="es-ES" sz="2400" cap="small" dirty="0"/>
              <a:t>y nuevas formas de pedagogía.</a:t>
            </a:r>
          </a:p>
        </p:txBody>
      </p:sp>
      <p:pic>
        <p:nvPicPr>
          <p:cNvPr id="4" name="Imagen 3" descr="Resultado de imagen de CÃ¡tedra de Cultura Territorial Valencia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4" y="172461"/>
            <a:ext cx="1898214" cy="122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28" y="157103"/>
            <a:ext cx="2410161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2759" y="817068"/>
            <a:ext cx="11803117" cy="1325563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es-ES" sz="3200" b="1" cap="small" dirty="0">
                <a:latin typeface="Arial Narrow" panose="020B0606020202030204" pitchFamily="34" charset="0"/>
              </a:rPr>
              <a:t>I-II: </a:t>
            </a:r>
            <a:r>
              <a:rPr lang="es-ES" sz="3200" cap="small" dirty="0">
                <a:latin typeface="Arial Narrow" panose="020B0606020202030204" pitchFamily="34" charset="0"/>
              </a:rPr>
              <a:t>Fomentar el conocimiento sobre </a:t>
            </a:r>
            <a:r>
              <a:rPr lang="es-ES" sz="3200" b="1" cap="small" dirty="0">
                <a:latin typeface="Arial Narrow" panose="020B0606020202030204" pitchFamily="34" charset="0"/>
              </a:rPr>
              <a:t>el </a:t>
            </a:r>
            <a:r>
              <a:rPr lang="es-ES" sz="3200" b="1" u="sng" cap="small" dirty="0">
                <a:latin typeface="Arial Narrow" panose="020B0606020202030204" pitchFamily="34" charset="0"/>
              </a:rPr>
              <a:t>territorio </a:t>
            </a:r>
            <a:r>
              <a:rPr lang="es-ES" sz="3200" b="1" cap="small" dirty="0">
                <a:latin typeface="Arial Narrow" panose="020B0606020202030204" pitchFamily="34" charset="0"/>
              </a:rPr>
              <a:t>y su potencial como </a:t>
            </a:r>
            <a:r>
              <a:rPr lang="es-ES" sz="3200" b="1" u="sng" cap="small" dirty="0">
                <a:latin typeface="Arial Narrow" panose="020B0606020202030204" pitchFamily="34" charset="0"/>
              </a:rPr>
              <a:t>herramienta educativa </a:t>
            </a:r>
            <a:r>
              <a:rPr lang="es-ES" sz="3200" cap="small" dirty="0">
                <a:latin typeface="Arial Narrow" panose="020B0606020202030204" pitchFamily="34" charset="0"/>
              </a:rPr>
              <a:t>y </a:t>
            </a:r>
            <a:r>
              <a:rPr lang="es-ES" sz="3200" b="1" cap="small" dirty="0">
                <a:latin typeface="Arial Narrow" panose="020B0606020202030204" pitchFamily="34" charset="0"/>
              </a:rPr>
              <a:t> su inclusión </a:t>
            </a:r>
            <a:r>
              <a:rPr lang="es-ES" sz="3200" b="1" u="sng" cap="small" dirty="0">
                <a:latin typeface="Arial Narrow" panose="020B0606020202030204" pitchFamily="34" charset="0"/>
              </a:rPr>
              <a:t>en Primaria y Secundaria</a:t>
            </a:r>
            <a:endParaRPr lang="es-ES" sz="3200" u="sng" cap="small" dirty="0"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20415" y="2522483"/>
            <a:ext cx="11361682" cy="3899338"/>
          </a:xfrm>
        </p:spPr>
        <p:txBody>
          <a:bodyPr>
            <a:noAutofit/>
          </a:bodyPr>
          <a:lstStyle/>
          <a:p>
            <a:pPr marL="630238" indent="-630238">
              <a:lnSpc>
                <a:spcPts val="3400"/>
              </a:lnSpc>
              <a:spcAft>
                <a:spcPts val="1800"/>
              </a:spcAft>
              <a:buFont typeface="+mj-lt"/>
              <a:buAutoNum type="romanLcPeriod"/>
            </a:pPr>
            <a:r>
              <a:rPr lang="es-ES" sz="2400" dirty="0"/>
              <a:t>ESTAMOS EN UN </a:t>
            </a:r>
            <a:r>
              <a:rPr lang="es-ES" sz="2400" dirty="0">
                <a:solidFill>
                  <a:srgbClr val="FF0000"/>
                </a:solidFill>
              </a:rPr>
              <a:t>MOMENTO CLAVE, DE TRANSICIÓN</a:t>
            </a:r>
            <a:r>
              <a:rPr lang="es-ES" sz="2400" dirty="0"/>
              <a:t>, EN EL QUE HAY QUE ACTUAR</a:t>
            </a:r>
          </a:p>
          <a:p>
            <a:pPr marL="630238" indent="-630238">
              <a:lnSpc>
                <a:spcPts val="3400"/>
              </a:lnSpc>
              <a:spcAft>
                <a:spcPts val="1800"/>
              </a:spcAft>
              <a:buFont typeface="+mj-lt"/>
              <a:buAutoNum type="romanLcPeriod"/>
            </a:pPr>
            <a:r>
              <a:rPr lang="es-ES" sz="2400" dirty="0"/>
              <a:t>SOCIEDAD Y NATURALEZA MANTIENEN UNA </a:t>
            </a:r>
            <a:r>
              <a:rPr lang="es-ES" sz="2400" dirty="0">
                <a:solidFill>
                  <a:srgbClr val="FF0000"/>
                </a:solidFill>
              </a:rPr>
              <a:t>RELACIÓN CONFLICTIVA QUE HAY QUE ABORDAR DE FORMA INTELIGENTE Y PACTADA</a:t>
            </a:r>
          </a:p>
          <a:p>
            <a:pPr marL="630238" indent="-630238">
              <a:lnSpc>
                <a:spcPts val="3400"/>
              </a:lnSpc>
              <a:spcAft>
                <a:spcPts val="1800"/>
              </a:spcAft>
              <a:buFont typeface="+mj-lt"/>
              <a:buAutoNum type="romanLcPeriod"/>
            </a:pPr>
            <a:r>
              <a:rPr lang="es-ES" sz="2400" dirty="0"/>
              <a:t>UNA SERIE DE </a:t>
            </a:r>
            <a:r>
              <a:rPr lang="es-ES" sz="2400" dirty="0">
                <a:solidFill>
                  <a:srgbClr val="FF0000"/>
                </a:solidFill>
              </a:rPr>
              <a:t>ELEMENTOS</a:t>
            </a:r>
            <a:r>
              <a:rPr lang="es-ES" sz="2400" dirty="0"/>
              <a:t> RESULTAN </a:t>
            </a:r>
            <a:r>
              <a:rPr lang="es-ES" sz="2400" dirty="0">
                <a:solidFill>
                  <a:srgbClr val="FF0000"/>
                </a:solidFill>
              </a:rPr>
              <a:t>RECONOCIBLES PARA PROCEDER A UNA NUEVA GOBERNANZA Y UNA NUEVA CULTURA DEL TERRITORIO</a:t>
            </a:r>
          </a:p>
        </p:txBody>
      </p:sp>
    </p:spTree>
    <p:extLst>
      <p:ext uri="{BB962C8B-B14F-4D97-AF65-F5344CB8AC3E}">
        <p14:creationId xmlns:p14="http://schemas.microsoft.com/office/powerpoint/2010/main" val="408596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i. Momento de (gran) transición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599" y="1600430"/>
            <a:ext cx="11357812" cy="35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FontTx/>
              <a:buChar char="•"/>
            </a:pPr>
            <a:r>
              <a:rPr lang="es-ES" altLang="es-ES" sz="2600" b="1" dirty="0">
                <a:latin typeface="Times New Roman" pitchFamily="18" charset="0"/>
              </a:rPr>
              <a:t>Nuevos procesos a escala global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     -  Cambio climático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     -  Dependencia energética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	 -  Nuevas dinámicas demográficas: migraciones, </a:t>
            </a:r>
            <a:r>
              <a:rPr lang="es-ES" altLang="es-ES" sz="2600" dirty="0" err="1">
                <a:latin typeface="Times New Roman" pitchFamily="18" charset="0"/>
              </a:rPr>
              <a:t>progesivo</a:t>
            </a:r>
            <a:r>
              <a:rPr lang="es-ES" altLang="es-ES" sz="2600" dirty="0">
                <a:latin typeface="Times New Roman" pitchFamily="18" charset="0"/>
              </a:rPr>
              <a:t> envejecimiento…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	 -  Modelos de crecimiento y de localización productiva en cambio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ts val="300"/>
              </a:spcAft>
            </a:pPr>
            <a:r>
              <a:rPr lang="es-ES" altLang="es-ES" sz="2600" dirty="0">
                <a:latin typeface="Times New Roman" pitchFamily="18" charset="0"/>
              </a:rPr>
              <a:t>     -  </a:t>
            </a:r>
            <a:r>
              <a:rPr lang="es-ES" altLang="es-ES" sz="2600" dirty="0">
                <a:latin typeface="Times New Roman" pitchFamily="18" charset="0"/>
                <a:cs typeface="Times New Roman" pitchFamily="18" charset="0"/>
              </a:rPr>
              <a:t>Crecimiento descontrolado: dinámicas de dispersión, </a:t>
            </a:r>
            <a:r>
              <a:rPr lang="es-ES" altLang="es-ES" sz="2600" dirty="0" err="1">
                <a:latin typeface="Times New Roman" pitchFamily="18" charset="0"/>
                <a:cs typeface="Times New Roman" pitchFamily="18" charset="0"/>
              </a:rPr>
              <a:t>especializ</a:t>
            </a:r>
            <a:r>
              <a:rPr lang="es-ES" altLang="es-ES" sz="2600" dirty="0">
                <a:latin typeface="Times New Roman" pitchFamily="18" charset="0"/>
                <a:cs typeface="Times New Roman" pitchFamily="18" charset="0"/>
              </a:rPr>
              <a:t>. y segregación </a:t>
            </a:r>
            <a:endParaRPr lang="es-ES" altLang="es-ES" sz="26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</a:pPr>
            <a:r>
              <a:rPr lang="es-ES" altLang="es-ES" sz="2600" dirty="0">
                <a:latin typeface="Times New Roman" pitchFamily="18" charset="0"/>
              </a:rPr>
              <a:t>	 -  ‘Nuevo mundo’ urbano (megaciudades); y nuevas relaciones urbano-rurales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spcAft>
                <a:spcPct val="25000"/>
              </a:spcAft>
            </a:pPr>
            <a:endParaRPr lang="es-ES" altLang="es-ES" sz="2600" dirty="0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5657422"/>
            <a:ext cx="11357809" cy="6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  <a:buFontTx/>
              <a:buChar char="•"/>
            </a:pPr>
            <a:r>
              <a:rPr lang="es-ES" altLang="es-ES" sz="2550" b="1" dirty="0">
                <a:solidFill>
                  <a:srgbClr val="0070C0"/>
                </a:solidFill>
                <a:latin typeface="Times New Roman" pitchFamily="18" charset="0"/>
              </a:rPr>
              <a:t>Necesidad de reconceptualizar, divulgar y ser operativo</a:t>
            </a:r>
          </a:p>
        </p:txBody>
      </p:sp>
    </p:spTree>
    <p:extLst>
      <p:ext uri="{BB962C8B-B14F-4D97-AF65-F5344CB8AC3E}">
        <p14:creationId xmlns:p14="http://schemas.microsoft.com/office/powerpoint/2010/main" val="53981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rgbClr val="FF0000"/>
                </a:solidFill>
              </a:rPr>
              <a:t>ii.  Naturaleza y Sociedad: revisar la relación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3683" y="1913716"/>
            <a:ext cx="113091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2425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b="1" dirty="0"/>
              <a:t>sociedad y la naturaleza </a:t>
            </a:r>
            <a:r>
              <a:rPr lang="es-ES" sz="2400" dirty="0"/>
              <a:t>establecen una </a:t>
            </a:r>
            <a:r>
              <a:rPr lang="es-ES" sz="2400" b="1" dirty="0"/>
              <a:t>relación</a:t>
            </a:r>
            <a:r>
              <a:rPr lang="es-ES" sz="2400" dirty="0"/>
              <a:t>, a veces conflictiva </a:t>
            </a:r>
          </a:p>
          <a:p>
            <a:pPr marL="352425" indent="-352425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El territorio se ve sometido a una </a:t>
            </a:r>
            <a:r>
              <a:rPr lang="es-ES" sz="2400" b="1" dirty="0"/>
              <a:t>transformación</a:t>
            </a:r>
            <a:r>
              <a:rPr lang="es-ES" sz="2400" dirty="0"/>
              <a:t> con el fin de satisfacer las </a:t>
            </a:r>
            <a:r>
              <a:rPr lang="es-ES" sz="2400" b="1" dirty="0"/>
              <a:t>necesidades y deseos </a:t>
            </a:r>
            <a:r>
              <a:rPr lang="es-ES" sz="2400" dirty="0"/>
              <a:t>de las personas o sociedades que lo habitan</a:t>
            </a:r>
          </a:p>
          <a:p>
            <a:pPr marL="352425" indent="-352425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400" dirty="0"/>
              <a:t>La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organización territorial </a:t>
            </a:r>
            <a:r>
              <a:rPr lang="es-ES" sz="2400" dirty="0"/>
              <a:t>persigue la mejor coherencia del territorio, para:</a:t>
            </a:r>
          </a:p>
          <a:p>
            <a:pPr marL="722313" indent="-368300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sz="2400" dirty="0"/>
              <a:t>-	</a:t>
            </a:r>
            <a:r>
              <a:rPr lang="es-ES" sz="2400" b="1" dirty="0">
                <a:solidFill>
                  <a:srgbClr val="FF0000"/>
                </a:solidFill>
              </a:rPr>
              <a:t>Desarrollo socioeconómico </a:t>
            </a:r>
            <a:r>
              <a:rPr lang="es-ES" sz="2400" dirty="0"/>
              <a:t>equilibrado de las regiones.</a:t>
            </a:r>
          </a:p>
          <a:p>
            <a:pPr marL="722313" indent="-368300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sz="2400" dirty="0"/>
              <a:t>-	Mejora de </a:t>
            </a:r>
            <a:r>
              <a:rPr lang="es-ES" sz="2400" b="1" dirty="0">
                <a:solidFill>
                  <a:srgbClr val="7030A0"/>
                </a:solidFill>
              </a:rPr>
              <a:t>la calidad de vida de las personas</a:t>
            </a:r>
            <a:r>
              <a:rPr lang="es-ES" sz="2400" dirty="0"/>
              <a:t>.</a:t>
            </a:r>
          </a:p>
          <a:p>
            <a:pPr marL="722313" indent="-368300">
              <a:lnSpc>
                <a:spcPct val="100000"/>
              </a:lnSpc>
              <a:spcAft>
                <a:spcPts val="1200"/>
              </a:spcAft>
              <a:buNone/>
            </a:pPr>
            <a:r>
              <a:rPr lang="es-ES" sz="2400" dirty="0"/>
              <a:t>-	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Gestión responsable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de los </a:t>
            </a:r>
            <a:r>
              <a:rPr lang="es-ES" sz="2400" b="1" dirty="0">
                <a:solidFill>
                  <a:schemeClr val="accent6">
                    <a:lumMod val="50000"/>
                  </a:schemeClr>
                </a:solidFill>
              </a:rPr>
              <a:t>recursos naturales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</a:rPr>
              <a:t>y la protección del MA</a:t>
            </a:r>
          </a:p>
          <a:p>
            <a:pPr marL="722313" indent="-368300">
              <a:lnSpc>
                <a:spcPct val="100000"/>
              </a:lnSpc>
              <a:buNone/>
            </a:pPr>
            <a:r>
              <a:rPr lang="es-ES" sz="2400" dirty="0"/>
              <a:t>-	En suma… para una </a:t>
            </a:r>
            <a:r>
              <a:rPr lang="es-ES" sz="2400" b="1" cap="small" dirty="0"/>
              <a:t>utilización racional del territorio </a:t>
            </a:r>
            <a:r>
              <a:rPr lang="es-ES" sz="2400" b="1" dirty="0">
                <a:sym typeface="Wingdings" panose="05000000000000000000" pitchFamily="2" charset="2"/>
              </a:rPr>
              <a:t> </a:t>
            </a:r>
            <a:r>
              <a:rPr lang="es-ES" sz="2400" b="1" cap="small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Gobernanza</a:t>
            </a:r>
            <a:r>
              <a:rPr lang="es-E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7986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3871</Words>
  <Application>Microsoft Office PowerPoint</Application>
  <PresentationFormat>Panorámica</PresentationFormat>
  <Paragraphs>373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8" baseType="lpstr">
      <vt:lpstr>Arial</vt:lpstr>
      <vt:lpstr>Arial Narrow</vt:lpstr>
      <vt:lpstr>Arial Rounded MT Bold</vt:lpstr>
      <vt:lpstr>Calibri</vt:lpstr>
      <vt:lpstr>Calibri Light</vt:lpstr>
      <vt:lpstr>Cambria</vt:lpstr>
      <vt:lpstr>Times New Roman</vt:lpstr>
      <vt:lpstr>Wingdings</vt:lpstr>
      <vt:lpstr>Wingdings 2</vt:lpstr>
      <vt:lpstr>Tema de Office</vt:lpstr>
      <vt:lpstr>Presentación de PowerPoint</vt:lpstr>
      <vt:lpstr>Estructura de la formación</vt:lpstr>
      <vt:lpstr>¿Qué es la CCTV?</vt:lpstr>
      <vt:lpstr>Presentación de PowerPoint</vt:lpstr>
      <vt:lpstr>Presentación de PowerPoint</vt:lpstr>
      <vt:lpstr>Objetivos</vt:lpstr>
      <vt:lpstr>I-II: Fomentar el conocimiento sobre el territorio y su potencial como herramienta educativa y  su inclusión en Primaria y Secundaria</vt:lpstr>
      <vt:lpstr>i. Momento de (gran) transición</vt:lpstr>
      <vt:lpstr>ii.  Naturaleza y Sociedad: revisar la relación</vt:lpstr>
      <vt:lpstr>iii.  Elementos para una nueva cultura y gobernanza territoriales</vt:lpstr>
      <vt:lpstr>III:   Potenciar una mayor cultura territorial en estas etapas 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Breve recorrido del proyecto y creación de su contenido</vt:lpstr>
      <vt:lpstr>Introducción a las Unidades Didácticas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Joaquin</dc:creator>
  <cp:lastModifiedBy>Enrique Peiró Sánchez-Manjavacas</cp:lastModifiedBy>
  <cp:revision>27</cp:revision>
  <dcterms:created xsi:type="dcterms:W3CDTF">2020-09-24T09:52:58Z</dcterms:created>
  <dcterms:modified xsi:type="dcterms:W3CDTF">2020-09-24T13:51:55Z</dcterms:modified>
</cp:coreProperties>
</file>